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6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y="5143500" cx="9144000"/>
  <p:notesSz cx="6858000" cy="9144000"/>
  <p:embeddedFontLst>
    <p:embeddedFont>
      <p:font typeface="Play"/>
      <p:regular r:id="rId32"/>
      <p:bold r:id="rId33"/>
    </p:embeddedFont>
    <p:embeddedFont>
      <p:font typeface="Nunito"/>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38" roundtripDataSignature="AMtx7mjFuhKydo1kACyr7o4PuiOqsIyo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41C89F6-3AB3-4124-9D7F-55E6928B7902}">
  <a:tblStyle styleId="{841C89F6-3AB3-4124-9D7F-55E6928B7902}"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6E6"/>
          </a:solidFill>
        </a:fill>
      </a:tcStyle>
    </a:wholeTbl>
    <a:band1H>
      <a:tcTxStyle/>
      <a:tcStyle>
        <a:fill>
          <a:solidFill>
            <a:srgbClr val="CACACA"/>
          </a:solidFill>
        </a:fill>
      </a:tcStyle>
    </a:band1H>
    <a:band2H>
      <a:tcTxStyle/>
    </a:band2H>
    <a:band1V>
      <a:tcTxStyle/>
      <a:tcStyle>
        <a:fill>
          <a:solidFill>
            <a:srgbClr val="CACACA"/>
          </a:solidFill>
        </a:fill>
      </a:tcStyle>
    </a:band1V>
    <a:band2V>
      <a:tcTxStyle/>
    </a:band2V>
    <a:lastCol>
      <a:tcTxStyle b="on" i="off">
        <a:font>
          <a:latin typeface="Aptos"/>
          <a:ea typeface="Aptos"/>
          <a:cs typeface="Aptos"/>
        </a:font>
        <a:schemeClr val="lt1"/>
      </a:tcTxStyle>
      <a:tcStyle>
        <a:fill>
          <a:solidFill>
            <a:schemeClr val="dk1"/>
          </a:solidFill>
        </a:fill>
      </a:tcStyle>
    </a:lastCol>
    <a:firstCol>
      <a:tcTxStyle b="on" i="off">
        <a:font>
          <a:latin typeface="Aptos"/>
          <a:ea typeface="Aptos"/>
          <a:cs typeface="Aptos"/>
        </a:font>
        <a:schemeClr val="lt1"/>
      </a:tcTxStyle>
      <a:tcStyle>
        <a:fill>
          <a:solidFill>
            <a:schemeClr val="dk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dk1"/>
          </a:solidFill>
        </a:fill>
      </a:tcStyle>
    </a:lastRow>
    <a:seCell>
      <a:tcTxStyle/>
    </a:seCell>
    <a:swCell>
      <a:tcTxStyle/>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dk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font" Target="fonts/Play-bold.fntdata"/><Relationship Id="rId10" Type="http://schemas.openxmlformats.org/officeDocument/2006/relationships/slide" Target="slides/slide3.xml"/><Relationship Id="rId32" Type="http://schemas.openxmlformats.org/officeDocument/2006/relationships/font" Target="fonts/Play-regular.fntdata"/><Relationship Id="rId13" Type="http://schemas.openxmlformats.org/officeDocument/2006/relationships/slide" Target="slides/slide6.xml"/><Relationship Id="rId35" Type="http://schemas.openxmlformats.org/officeDocument/2006/relationships/font" Target="fonts/Nunito-bold.fntdata"/><Relationship Id="rId12" Type="http://schemas.openxmlformats.org/officeDocument/2006/relationships/slide" Target="slides/slide5.xml"/><Relationship Id="rId34" Type="http://schemas.openxmlformats.org/officeDocument/2006/relationships/font" Target="fonts/Nunito-regular.fntdata"/><Relationship Id="rId15" Type="http://schemas.openxmlformats.org/officeDocument/2006/relationships/slide" Target="slides/slide8.xml"/><Relationship Id="rId37" Type="http://schemas.openxmlformats.org/officeDocument/2006/relationships/font" Target="fonts/Nunito-boldItalic.fntdata"/><Relationship Id="rId14" Type="http://schemas.openxmlformats.org/officeDocument/2006/relationships/slide" Target="slides/slide7.xml"/><Relationship Id="rId36" Type="http://schemas.openxmlformats.org/officeDocument/2006/relationships/font" Target="fonts/Nunito-italic.fntdata"/><Relationship Id="rId17" Type="http://schemas.openxmlformats.org/officeDocument/2006/relationships/slide" Target="slides/slide10.xml"/><Relationship Id="rId16" Type="http://schemas.openxmlformats.org/officeDocument/2006/relationships/slide" Target="slides/slide9.xml"/><Relationship Id="rId38" Type="http://customschemas.google.com/relationships/presentationmetadata" Target="metadata"/><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4" name="Google Shape;94;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6"/>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Pla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6"/>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2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7"/>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7"/>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3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8"/>
          <p:cNvSpPr txBox="1"/>
          <p:nvPr>
            <p:ph type="title"/>
          </p:nvPr>
        </p:nvSpPr>
        <p:spPr>
          <a:xfrm rot="5400000">
            <a:off x="5350073" y="1467446"/>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8"/>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3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29"/>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29"/>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lt1"/>
              </a:buClr>
              <a:buSzPts val="1800"/>
              <a:buChar char="•"/>
              <a:defRPr/>
            </a:lvl1pPr>
            <a:lvl2pPr indent="-342900" lvl="1" marL="914400" algn="l">
              <a:lnSpc>
                <a:spcPct val="90000"/>
              </a:lnSpc>
              <a:spcBef>
                <a:spcPts val="375"/>
              </a:spcBef>
              <a:spcAft>
                <a:spcPts val="0"/>
              </a:spcAft>
              <a:buClr>
                <a:schemeClr val="lt1"/>
              </a:buClr>
              <a:buSzPts val="1800"/>
              <a:buChar char="•"/>
              <a:defRPr/>
            </a:lvl2pPr>
            <a:lvl3pPr indent="-342900" lvl="2" marL="1371600" algn="l">
              <a:lnSpc>
                <a:spcPct val="90000"/>
              </a:lnSpc>
              <a:spcBef>
                <a:spcPts val="375"/>
              </a:spcBef>
              <a:spcAft>
                <a:spcPts val="0"/>
              </a:spcAft>
              <a:buClr>
                <a:schemeClr val="lt1"/>
              </a:buClr>
              <a:buSzPts val="1800"/>
              <a:buChar char="•"/>
              <a:defRPr/>
            </a:lvl3pPr>
            <a:lvl4pPr indent="-342900" lvl="3" marL="1828800" algn="l">
              <a:lnSpc>
                <a:spcPct val="90000"/>
              </a:lnSpc>
              <a:spcBef>
                <a:spcPts val="375"/>
              </a:spcBef>
              <a:spcAft>
                <a:spcPts val="0"/>
              </a:spcAft>
              <a:buClr>
                <a:schemeClr val="lt1"/>
              </a:buClr>
              <a:buSzPts val="1800"/>
              <a:buChar char="•"/>
              <a:defRPr/>
            </a:lvl4pPr>
            <a:lvl5pPr indent="-342900" lvl="4" marL="2286000" algn="l">
              <a:lnSpc>
                <a:spcPct val="90000"/>
              </a:lnSpc>
              <a:spcBef>
                <a:spcPts val="375"/>
              </a:spcBef>
              <a:spcAft>
                <a:spcPts val="0"/>
              </a:spcAft>
              <a:buClr>
                <a:schemeClr val="lt1"/>
              </a:buClr>
              <a:buSzPts val="1800"/>
              <a:buChar char="•"/>
              <a:defRPr/>
            </a:lvl5pPr>
            <a:lvl6pPr indent="-342900" lvl="5" marL="2743200" algn="l">
              <a:lnSpc>
                <a:spcPct val="90000"/>
              </a:lnSpc>
              <a:spcBef>
                <a:spcPts val="375"/>
              </a:spcBef>
              <a:spcAft>
                <a:spcPts val="0"/>
              </a:spcAft>
              <a:buClr>
                <a:schemeClr val="lt1"/>
              </a:buClr>
              <a:buSzPts val="1800"/>
              <a:buChar char="•"/>
              <a:defRPr/>
            </a:lvl6pPr>
            <a:lvl7pPr indent="-342900" lvl="6" marL="3200400" algn="l">
              <a:lnSpc>
                <a:spcPct val="90000"/>
              </a:lnSpc>
              <a:spcBef>
                <a:spcPts val="375"/>
              </a:spcBef>
              <a:spcAft>
                <a:spcPts val="0"/>
              </a:spcAft>
              <a:buClr>
                <a:schemeClr val="lt1"/>
              </a:buClr>
              <a:buSzPts val="1800"/>
              <a:buChar char="•"/>
              <a:defRPr/>
            </a:lvl7pPr>
            <a:lvl8pPr indent="-342900" lvl="7" marL="3657600" algn="l">
              <a:lnSpc>
                <a:spcPct val="90000"/>
              </a:lnSpc>
              <a:spcBef>
                <a:spcPts val="375"/>
              </a:spcBef>
              <a:spcAft>
                <a:spcPts val="0"/>
              </a:spcAft>
              <a:buClr>
                <a:schemeClr val="lt1"/>
              </a:buClr>
              <a:buSzPts val="1800"/>
              <a:buChar char="•"/>
              <a:defRPr/>
            </a:lvl8pPr>
            <a:lvl9pPr indent="-342900" lvl="8" marL="4114800" algn="l">
              <a:lnSpc>
                <a:spcPct val="90000"/>
              </a:lnSpc>
              <a:spcBef>
                <a:spcPts val="375"/>
              </a:spcBef>
              <a:spcAft>
                <a:spcPts val="0"/>
              </a:spcAft>
              <a:buClr>
                <a:schemeClr val="lt1"/>
              </a:buClr>
              <a:buSzPts val="1800"/>
              <a:buChar char="•"/>
              <a:defRPr/>
            </a:lvl9pPr>
          </a:lstStyle>
          <a:p/>
        </p:txBody>
      </p:sp>
      <p:sp>
        <p:nvSpPr>
          <p:cNvPr id="89" name="Google Shape;89;p2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chemeClr val="lt1"/>
              </a:buClr>
              <a:buSzPts val="900"/>
              <a:buFont typeface="Arial"/>
              <a:buNone/>
              <a:defRPr/>
            </a:lvl1pPr>
            <a:lvl2pPr indent="0" lvl="1" marL="0" algn="r">
              <a:spcBef>
                <a:spcPts val="0"/>
              </a:spcBef>
              <a:spcAft>
                <a:spcPts val="0"/>
              </a:spcAft>
              <a:buClr>
                <a:schemeClr val="lt1"/>
              </a:buClr>
              <a:buSzPts val="900"/>
              <a:buFont typeface="Arial"/>
              <a:buNone/>
              <a:defRPr/>
            </a:lvl2pPr>
            <a:lvl3pPr indent="0" lvl="2" marL="0" algn="r">
              <a:spcBef>
                <a:spcPts val="0"/>
              </a:spcBef>
              <a:spcAft>
                <a:spcPts val="0"/>
              </a:spcAft>
              <a:buClr>
                <a:schemeClr val="lt1"/>
              </a:buClr>
              <a:buSzPts val="900"/>
              <a:buFont typeface="Arial"/>
              <a:buNone/>
              <a:defRPr/>
            </a:lvl3pPr>
            <a:lvl4pPr indent="0" lvl="3" marL="0" algn="r">
              <a:spcBef>
                <a:spcPts val="0"/>
              </a:spcBef>
              <a:spcAft>
                <a:spcPts val="0"/>
              </a:spcAft>
              <a:buClr>
                <a:schemeClr val="lt1"/>
              </a:buClr>
              <a:buSzPts val="900"/>
              <a:buFont typeface="Arial"/>
              <a:buNone/>
              <a:defRPr/>
            </a:lvl4pPr>
            <a:lvl5pPr indent="0" lvl="4" marL="0" algn="r">
              <a:spcBef>
                <a:spcPts val="0"/>
              </a:spcBef>
              <a:spcAft>
                <a:spcPts val="0"/>
              </a:spcAft>
              <a:buClr>
                <a:schemeClr val="lt1"/>
              </a:buClr>
              <a:buSzPts val="900"/>
              <a:buFont typeface="Arial"/>
              <a:buNone/>
              <a:defRPr/>
            </a:lvl5pPr>
            <a:lvl6pPr indent="0" lvl="5" marL="0" algn="r">
              <a:spcBef>
                <a:spcPts val="0"/>
              </a:spcBef>
              <a:spcAft>
                <a:spcPts val="0"/>
              </a:spcAft>
              <a:buClr>
                <a:schemeClr val="lt1"/>
              </a:buClr>
              <a:buSzPts val="900"/>
              <a:buFont typeface="Arial"/>
              <a:buNone/>
              <a:defRPr/>
            </a:lvl6pPr>
            <a:lvl7pPr indent="0" lvl="6" marL="0" algn="r">
              <a:spcBef>
                <a:spcPts val="0"/>
              </a:spcBef>
              <a:spcAft>
                <a:spcPts val="0"/>
              </a:spcAft>
              <a:buClr>
                <a:schemeClr val="lt1"/>
              </a:buClr>
              <a:buSzPts val="900"/>
              <a:buFont typeface="Arial"/>
              <a:buNone/>
              <a:defRPr/>
            </a:lvl7pPr>
            <a:lvl8pPr indent="0" lvl="7" marL="0" algn="r">
              <a:spcBef>
                <a:spcPts val="0"/>
              </a:spcBef>
              <a:spcAft>
                <a:spcPts val="0"/>
              </a:spcAft>
              <a:buClr>
                <a:schemeClr val="lt1"/>
              </a:buClr>
              <a:buSzPts val="900"/>
              <a:buFont typeface="Arial"/>
              <a:buNone/>
              <a:defRPr/>
            </a:lvl8pPr>
            <a:lvl9pPr indent="0" lvl="8" marL="0" algn="r">
              <a:spcBef>
                <a:spcPts val="0"/>
              </a:spcBef>
              <a:spcAft>
                <a:spcPts val="0"/>
              </a:spcAft>
              <a:buClr>
                <a:schemeClr val="lt1"/>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7"/>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7"/>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2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30"/>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Pla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0"/>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rgbClr val="757575"/>
              </a:buClr>
              <a:buSzPts val="1800"/>
              <a:buNone/>
              <a:defRPr sz="1800">
                <a:solidFill>
                  <a:srgbClr val="757575"/>
                </a:solidFill>
              </a:defRPr>
            </a:lvl1pPr>
            <a:lvl2pPr indent="-228600" lvl="1" marL="914400" algn="l">
              <a:lnSpc>
                <a:spcPct val="90000"/>
              </a:lnSpc>
              <a:spcBef>
                <a:spcPts val="375"/>
              </a:spcBef>
              <a:spcAft>
                <a:spcPts val="0"/>
              </a:spcAft>
              <a:buClr>
                <a:srgbClr val="757575"/>
              </a:buClr>
              <a:buSzPts val="1500"/>
              <a:buNone/>
              <a:defRPr sz="1500">
                <a:solidFill>
                  <a:srgbClr val="757575"/>
                </a:solidFill>
              </a:defRPr>
            </a:lvl2pPr>
            <a:lvl3pPr indent="-228600" lvl="2" marL="1371600" algn="l">
              <a:lnSpc>
                <a:spcPct val="90000"/>
              </a:lnSpc>
              <a:spcBef>
                <a:spcPts val="375"/>
              </a:spcBef>
              <a:spcAft>
                <a:spcPts val="0"/>
              </a:spcAft>
              <a:buClr>
                <a:srgbClr val="757575"/>
              </a:buClr>
              <a:buSzPts val="1350"/>
              <a:buNone/>
              <a:defRPr sz="1350">
                <a:solidFill>
                  <a:srgbClr val="757575"/>
                </a:solidFill>
              </a:defRPr>
            </a:lvl3pPr>
            <a:lvl4pPr indent="-228600" lvl="3" marL="1828800" algn="l">
              <a:lnSpc>
                <a:spcPct val="90000"/>
              </a:lnSpc>
              <a:spcBef>
                <a:spcPts val="375"/>
              </a:spcBef>
              <a:spcAft>
                <a:spcPts val="0"/>
              </a:spcAft>
              <a:buClr>
                <a:srgbClr val="757575"/>
              </a:buClr>
              <a:buSzPts val="1200"/>
              <a:buNone/>
              <a:defRPr sz="1200">
                <a:solidFill>
                  <a:srgbClr val="757575"/>
                </a:solidFill>
              </a:defRPr>
            </a:lvl4pPr>
            <a:lvl5pPr indent="-228600" lvl="4" marL="2286000" algn="l">
              <a:lnSpc>
                <a:spcPct val="90000"/>
              </a:lnSpc>
              <a:spcBef>
                <a:spcPts val="375"/>
              </a:spcBef>
              <a:spcAft>
                <a:spcPts val="0"/>
              </a:spcAft>
              <a:buClr>
                <a:srgbClr val="757575"/>
              </a:buClr>
              <a:buSzPts val="1200"/>
              <a:buNone/>
              <a:defRPr sz="1200">
                <a:solidFill>
                  <a:srgbClr val="757575"/>
                </a:solidFill>
              </a:defRPr>
            </a:lvl5pPr>
            <a:lvl6pPr indent="-228600" lvl="5" marL="2743200" algn="l">
              <a:lnSpc>
                <a:spcPct val="90000"/>
              </a:lnSpc>
              <a:spcBef>
                <a:spcPts val="375"/>
              </a:spcBef>
              <a:spcAft>
                <a:spcPts val="0"/>
              </a:spcAft>
              <a:buClr>
                <a:srgbClr val="757575"/>
              </a:buClr>
              <a:buSzPts val="1200"/>
              <a:buNone/>
              <a:defRPr sz="1200">
                <a:solidFill>
                  <a:srgbClr val="757575"/>
                </a:solidFill>
              </a:defRPr>
            </a:lvl6pPr>
            <a:lvl7pPr indent="-228600" lvl="6" marL="3200400" algn="l">
              <a:lnSpc>
                <a:spcPct val="90000"/>
              </a:lnSpc>
              <a:spcBef>
                <a:spcPts val="375"/>
              </a:spcBef>
              <a:spcAft>
                <a:spcPts val="0"/>
              </a:spcAft>
              <a:buClr>
                <a:srgbClr val="757575"/>
              </a:buClr>
              <a:buSzPts val="1200"/>
              <a:buNone/>
              <a:defRPr sz="1200">
                <a:solidFill>
                  <a:srgbClr val="757575"/>
                </a:solidFill>
              </a:defRPr>
            </a:lvl7pPr>
            <a:lvl8pPr indent="-228600" lvl="7" marL="3657600" algn="l">
              <a:lnSpc>
                <a:spcPct val="90000"/>
              </a:lnSpc>
              <a:spcBef>
                <a:spcPts val="375"/>
              </a:spcBef>
              <a:spcAft>
                <a:spcPts val="0"/>
              </a:spcAft>
              <a:buClr>
                <a:srgbClr val="757575"/>
              </a:buClr>
              <a:buSzPts val="1200"/>
              <a:buNone/>
              <a:defRPr sz="1200">
                <a:solidFill>
                  <a:srgbClr val="757575"/>
                </a:solidFill>
              </a:defRPr>
            </a:lvl8pPr>
            <a:lvl9pPr indent="-228600" lvl="8" marL="4114800" algn="l">
              <a:lnSpc>
                <a:spcPct val="90000"/>
              </a:lnSpc>
              <a:spcBef>
                <a:spcPts val="375"/>
              </a:spcBef>
              <a:spcAft>
                <a:spcPts val="0"/>
              </a:spcAft>
              <a:buClr>
                <a:srgbClr val="757575"/>
              </a:buClr>
              <a:buSzPts val="1200"/>
              <a:buNone/>
              <a:defRPr sz="1200">
                <a:solidFill>
                  <a:srgbClr val="757575"/>
                </a:solidFill>
              </a:defRPr>
            </a:lvl9pPr>
          </a:lstStyle>
          <a:p/>
        </p:txBody>
      </p:sp>
      <p:sp>
        <p:nvSpPr>
          <p:cNvPr id="26" name="Google Shape;26;p3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31"/>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1"/>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31"/>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3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2"/>
          <p:cNvSpPr txBox="1"/>
          <p:nvPr>
            <p:ph type="title"/>
          </p:nvPr>
        </p:nvSpPr>
        <p:spPr>
          <a:xfrm>
            <a:off x="629841"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2"/>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32"/>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32"/>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32"/>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3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3"/>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5"/>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5"/>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35"/>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3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6"/>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6"/>
          <p:cNvSpPr/>
          <p:nvPr>
            <p:ph idx="2" type="pic"/>
          </p:nvPr>
        </p:nvSpPr>
        <p:spPr>
          <a:xfrm>
            <a:off x="3887391" y="740569"/>
            <a:ext cx="4629150" cy="3655219"/>
          </a:xfrm>
          <a:prstGeom prst="rect">
            <a:avLst/>
          </a:prstGeom>
          <a:noFill/>
          <a:ln>
            <a:noFill/>
          </a:ln>
        </p:spPr>
      </p:sp>
      <p:sp>
        <p:nvSpPr>
          <p:cNvPr id="64" name="Google Shape;64;p36"/>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3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Clr>
                <a:srgbClr val="757575"/>
              </a:buClr>
              <a:buSzPts val="900"/>
              <a:buFont typeface="Arial"/>
              <a:buNone/>
              <a:defRPr/>
            </a:lvl1pPr>
            <a:lvl2pPr indent="0" lvl="1" marL="0" algn="r">
              <a:spcBef>
                <a:spcPts val="0"/>
              </a:spcBef>
              <a:spcAft>
                <a:spcPts val="0"/>
              </a:spcAft>
              <a:buClr>
                <a:srgbClr val="757575"/>
              </a:buClr>
              <a:buSzPts val="900"/>
              <a:buFont typeface="Arial"/>
              <a:buNone/>
              <a:defRPr/>
            </a:lvl2pPr>
            <a:lvl3pPr indent="0" lvl="2" marL="0" algn="r">
              <a:spcBef>
                <a:spcPts val="0"/>
              </a:spcBef>
              <a:spcAft>
                <a:spcPts val="0"/>
              </a:spcAft>
              <a:buClr>
                <a:srgbClr val="757575"/>
              </a:buClr>
              <a:buSzPts val="900"/>
              <a:buFont typeface="Arial"/>
              <a:buNone/>
              <a:defRPr/>
            </a:lvl3pPr>
            <a:lvl4pPr indent="0" lvl="3" marL="0" algn="r">
              <a:spcBef>
                <a:spcPts val="0"/>
              </a:spcBef>
              <a:spcAft>
                <a:spcPts val="0"/>
              </a:spcAft>
              <a:buClr>
                <a:srgbClr val="757575"/>
              </a:buClr>
              <a:buSzPts val="900"/>
              <a:buFont typeface="Arial"/>
              <a:buNone/>
              <a:defRPr/>
            </a:lvl4pPr>
            <a:lvl5pPr indent="0" lvl="4" marL="0" algn="r">
              <a:spcBef>
                <a:spcPts val="0"/>
              </a:spcBef>
              <a:spcAft>
                <a:spcPts val="0"/>
              </a:spcAft>
              <a:buClr>
                <a:srgbClr val="757575"/>
              </a:buClr>
              <a:buSzPts val="900"/>
              <a:buFont typeface="Arial"/>
              <a:buNone/>
              <a:defRPr/>
            </a:lvl5pPr>
            <a:lvl6pPr indent="0" lvl="5" marL="0" algn="r">
              <a:spcBef>
                <a:spcPts val="0"/>
              </a:spcBef>
              <a:spcAft>
                <a:spcPts val="0"/>
              </a:spcAft>
              <a:buClr>
                <a:srgbClr val="757575"/>
              </a:buClr>
              <a:buSzPts val="900"/>
              <a:buFont typeface="Arial"/>
              <a:buNone/>
              <a:defRPr/>
            </a:lvl6pPr>
            <a:lvl7pPr indent="0" lvl="6" marL="0" algn="r">
              <a:spcBef>
                <a:spcPts val="0"/>
              </a:spcBef>
              <a:spcAft>
                <a:spcPts val="0"/>
              </a:spcAft>
              <a:buClr>
                <a:srgbClr val="757575"/>
              </a:buClr>
              <a:buSzPts val="900"/>
              <a:buFont typeface="Arial"/>
              <a:buNone/>
              <a:defRPr/>
            </a:lvl7pPr>
            <a:lvl8pPr indent="0" lvl="7" marL="0" algn="r">
              <a:spcBef>
                <a:spcPts val="0"/>
              </a:spcBef>
              <a:spcAft>
                <a:spcPts val="0"/>
              </a:spcAft>
              <a:buClr>
                <a:srgbClr val="757575"/>
              </a:buClr>
              <a:buSzPts val="900"/>
              <a:buFont typeface="Arial"/>
              <a:buNone/>
              <a:defRPr/>
            </a:lvl8pPr>
            <a:lvl9pPr indent="0" lvl="8" marL="0" algn="r">
              <a:spcBef>
                <a:spcPts val="0"/>
              </a:spcBef>
              <a:spcAft>
                <a:spcPts val="0"/>
              </a:spcAft>
              <a:buClr>
                <a:srgbClr val="757575"/>
              </a:buClr>
              <a:buSzPts val="900"/>
              <a:buFont typeface="Arial"/>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5"/>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Play"/>
              <a:buNone/>
              <a:defRPr b="0" i="0" sz="33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8" name="Google Shape;8;p2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2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2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1pPr>
            <a:lvl2pPr indent="0" lvl="1"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2pPr>
            <a:lvl3pPr indent="0" lvl="2"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3pPr>
            <a:lvl4pPr indent="0" lvl="3"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4pPr>
            <a:lvl5pPr indent="0" lvl="4"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5pPr>
            <a:lvl6pPr indent="0" lvl="5"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6pPr>
            <a:lvl7pPr indent="0" lvl="6"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7pPr>
            <a:lvl8pPr indent="0" lvl="7"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8pPr>
            <a:lvl9pPr indent="0" lvl="8" marL="0" marR="0" rtl="0" algn="r">
              <a:spcBef>
                <a:spcPts val="0"/>
              </a:spcBef>
              <a:spcAft>
                <a:spcPts val="0"/>
              </a:spcAft>
              <a:buClr>
                <a:srgbClr val="757575"/>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0" name="Shape 80"/>
        <p:cNvGrpSpPr/>
        <p:nvPr/>
      </p:nvGrpSpPr>
      <p:grpSpPr>
        <a:xfrm>
          <a:off x="0" y="0"/>
          <a:ext cx="0" cy="0"/>
          <a:chOff x="0" y="0"/>
          <a:chExt cx="0" cy="0"/>
        </a:xfrm>
      </p:grpSpPr>
      <p:sp>
        <p:nvSpPr>
          <p:cNvPr id="81" name="Google Shape;81;p28"/>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3300"/>
              <a:buFont typeface="Play"/>
              <a:buNone/>
              <a:defRPr b="0" i="0" sz="3300" u="none" cap="none" strike="noStrike">
                <a:solidFill>
                  <a:schemeClr val="lt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Google Shape;82;p28"/>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lt1"/>
              </a:buClr>
              <a:buSzPts val="2100"/>
              <a:buFont typeface="Arial"/>
              <a:buChar char="•"/>
              <a:defRPr b="0" i="0" sz="2100" u="none" cap="none" strike="noStrike">
                <a:solidFill>
                  <a:schemeClr val="lt1"/>
                </a:solidFill>
                <a:latin typeface="Arial"/>
                <a:ea typeface="Arial"/>
                <a:cs typeface="Arial"/>
                <a:sym typeface="Arial"/>
              </a:defRPr>
            </a:lvl1pPr>
            <a:lvl2pPr indent="-342900" lvl="1" marL="914400" marR="0" rtl="0" algn="l">
              <a:lnSpc>
                <a:spcPct val="90000"/>
              </a:lnSpc>
              <a:spcBef>
                <a:spcPts val="375"/>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2pPr>
            <a:lvl3pPr indent="-323850" lvl="2" marL="1371600" marR="0" rtl="0" algn="l">
              <a:lnSpc>
                <a:spcPct val="90000"/>
              </a:lnSpc>
              <a:spcBef>
                <a:spcPts val="375"/>
              </a:spcBef>
              <a:spcAft>
                <a:spcPts val="0"/>
              </a:spcAft>
              <a:buClr>
                <a:schemeClr val="lt1"/>
              </a:buClr>
              <a:buSzPts val="1500"/>
              <a:buFont typeface="Arial"/>
              <a:buChar char="•"/>
              <a:defRPr b="0" i="0" sz="1500" u="none" cap="none" strike="noStrike">
                <a:solidFill>
                  <a:schemeClr val="lt1"/>
                </a:solidFill>
                <a:latin typeface="Arial"/>
                <a:ea typeface="Arial"/>
                <a:cs typeface="Arial"/>
                <a:sym typeface="Arial"/>
              </a:defRPr>
            </a:lvl3pPr>
            <a:lvl4pPr indent="-314325" lvl="3" marL="18288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4pPr>
            <a:lvl5pPr indent="-314325" lvl="4" marL="22860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5pPr>
            <a:lvl6pPr indent="-314325" lvl="5" marL="27432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6pPr>
            <a:lvl7pPr indent="-314325" lvl="6" marL="32004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7pPr>
            <a:lvl8pPr indent="-314325" lvl="7" marL="36576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8pPr>
            <a:lvl9pPr indent="-314325" lvl="8" marL="41148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Arial"/>
                <a:ea typeface="Arial"/>
                <a:cs typeface="Arial"/>
                <a:sym typeface="Arial"/>
              </a:defRPr>
            </a:lvl9pPr>
          </a:lstStyle>
          <a:p/>
        </p:txBody>
      </p:sp>
      <p:sp>
        <p:nvSpPr>
          <p:cNvPr id="83" name="Google Shape;83;p2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900">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4" name="Google Shape;84;p2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900">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5" name="Google Shape;85;p2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1pPr>
            <a:lvl2pPr indent="0" lvl="1"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2pPr>
            <a:lvl3pPr indent="0" lvl="2"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3pPr>
            <a:lvl4pPr indent="0" lvl="3"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4pPr>
            <a:lvl5pPr indent="0" lvl="4"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5pPr>
            <a:lvl6pPr indent="0" lvl="5"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6pPr>
            <a:lvl7pPr indent="0" lvl="6"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7pPr>
            <a:lvl8pPr indent="0" lvl="7"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8pPr>
            <a:lvl9pPr indent="0" lvl="8" marL="0" marR="0" rtl="0" algn="r">
              <a:spcBef>
                <a:spcPts val="0"/>
              </a:spcBef>
              <a:spcAft>
                <a:spcPts val="0"/>
              </a:spcAft>
              <a:buClr>
                <a:schemeClr val="lt1"/>
              </a:buClr>
              <a:buSzPts val="900"/>
              <a:buFont typeface="Arial"/>
              <a:buNone/>
              <a:defRPr b="0" sz="900" u="non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1"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9.png"/><Relationship Id="rId5" Type="http://schemas.openxmlformats.org/officeDocument/2006/relationships/image" Target="../media/image1.png"/><Relationship Id="rId6"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7.jpg"/><Relationship Id="rId4" Type="http://schemas.openxmlformats.org/officeDocument/2006/relationships/hyperlink" Target="https://drive.google.com/file/d/1be2pTaUZIo7OWxmzQzwRSL1OIfrcAU5J/view?usp=drive_link" TargetMode="External"/><Relationship Id="rId5" Type="http://schemas.openxmlformats.org/officeDocument/2006/relationships/hyperlink" Target="https://lgpsdivest.org/wp-content/uploads/2020/12/Unison-Pensions-Pack.pdf" TargetMode="External"/><Relationship Id="rId6" Type="http://schemas.openxmlformats.org/officeDocument/2006/relationships/hyperlink" Target="https://lgpsdivest.org/wp-content/uploads/2024/10/The-Local-Government-Pension-Scheme-A-Campaigners-Guide-Public.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5" name="Shape 95"/>
        <p:cNvGrpSpPr/>
        <p:nvPr/>
      </p:nvGrpSpPr>
      <p:grpSpPr>
        <a:xfrm>
          <a:off x="0" y="0"/>
          <a:ext cx="0" cy="0"/>
          <a:chOff x="0" y="0"/>
          <a:chExt cx="0" cy="0"/>
        </a:xfrm>
      </p:grpSpPr>
      <p:sp>
        <p:nvSpPr>
          <p:cNvPr id="96" name="Google Shape;96;p1"/>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7" name="Google Shape;97;p1"/>
          <p:cNvSpPr/>
          <p:nvPr/>
        </p:nvSpPr>
        <p:spPr>
          <a:xfrm rot="10800000">
            <a:off x="-1" y="-17019"/>
            <a:ext cx="9143998" cy="3280596"/>
          </a:xfrm>
          <a:prstGeom prst="rect">
            <a:avLst/>
          </a:prstGeom>
          <a:gradFill>
            <a:gsLst>
              <a:gs pos="0">
                <a:srgbClr val="0F4861"/>
              </a:gs>
              <a:gs pos="100000">
                <a:srgbClr val="000000"/>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8" name="Google Shape;98;p1"/>
          <p:cNvSpPr/>
          <p:nvPr/>
        </p:nvSpPr>
        <p:spPr>
          <a:xfrm rot="5400000">
            <a:off x="2931539" y="-2948881"/>
            <a:ext cx="3280918" cy="9144000"/>
          </a:xfrm>
          <a:prstGeom prst="rect">
            <a:avLst/>
          </a:prstGeom>
          <a:gradFill>
            <a:gsLst>
              <a:gs pos="0">
                <a:srgbClr val="156082">
                  <a:alpha val="0"/>
                </a:srgbClr>
              </a:gs>
              <a:gs pos="40000">
                <a:srgbClr val="156082">
                  <a:alpha val="0"/>
                </a:srgbClr>
              </a:gs>
              <a:gs pos="100000">
                <a:srgbClr val="0F4861">
                  <a:alpha val="51764"/>
                </a:srgbClr>
              </a:gs>
            </a:gsLst>
            <a:lin ang="2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9" name="Google Shape;99;p1"/>
          <p:cNvSpPr/>
          <p:nvPr/>
        </p:nvSpPr>
        <p:spPr>
          <a:xfrm rot="5400000">
            <a:off x="3102522" y="-2777901"/>
            <a:ext cx="3280596" cy="8802359"/>
          </a:xfrm>
          <a:prstGeom prst="rect">
            <a:avLst/>
          </a:prstGeom>
          <a:gradFill>
            <a:gsLst>
              <a:gs pos="0">
                <a:srgbClr val="156082">
                  <a:alpha val="0"/>
                </a:srgbClr>
              </a:gs>
              <a:gs pos="17000">
                <a:srgbClr val="156082">
                  <a:alpha val="0"/>
                </a:srgbClr>
              </a:gs>
              <a:gs pos="100000">
                <a:srgbClr val="000000">
                  <a:alpha val="36862"/>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0" name="Google Shape;100;p1"/>
          <p:cNvSpPr/>
          <p:nvPr/>
        </p:nvSpPr>
        <p:spPr>
          <a:xfrm>
            <a:off x="-3" y="-17017"/>
            <a:ext cx="6406863" cy="3280594"/>
          </a:xfrm>
          <a:prstGeom prst="rect">
            <a:avLst/>
          </a:prstGeom>
          <a:gradFill>
            <a:gsLst>
              <a:gs pos="0">
                <a:srgbClr val="0A3041">
                  <a:alpha val="0"/>
                </a:srgbClr>
              </a:gs>
              <a:gs pos="100000">
                <a:srgbClr val="000000">
                  <a:alpha val="24705"/>
                </a:srgbClr>
              </a:gs>
            </a:gsLst>
            <a:lin ang="18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1" name="Google Shape;101;p1"/>
          <p:cNvSpPr/>
          <p:nvPr/>
        </p:nvSpPr>
        <p:spPr>
          <a:xfrm rot="-9091028">
            <a:off x="4459073" y="-774039"/>
            <a:ext cx="3742610" cy="3329347"/>
          </a:xfrm>
          <a:custGeom>
            <a:rect b="b" l="l" r="r" t="t"/>
            <a:pathLst>
              <a:path extrusionOk="0" h="4439131" w="4990147">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rgbClr val="156082">
                  <a:alpha val="21960"/>
                </a:srgbClr>
              </a:gs>
              <a:gs pos="87000">
                <a:srgbClr val="43AFE2">
                  <a:alpha val="1960"/>
                </a:srgbClr>
              </a:gs>
              <a:gs pos="100000">
                <a:srgbClr val="43AFE2">
                  <a:alpha val="1960"/>
                </a:srgbClr>
              </a:gs>
            </a:gsLst>
            <a:lin ang="8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2" name="Google Shape;102;p1"/>
          <p:cNvSpPr txBox="1"/>
          <p:nvPr>
            <p:ph type="ctrTitle"/>
          </p:nvPr>
        </p:nvSpPr>
        <p:spPr>
          <a:xfrm>
            <a:off x="986118" y="551329"/>
            <a:ext cx="7540322" cy="2196353"/>
          </a:xfrm>
          <a:prstGeom prst="rect">
            <a:avLst/>
          </a:prstGeom>
          <a:noFill/>
          <a:ln>
            <a:noFill/>
          </a:ln>
        </p:spPr>
        <p:txBody>
          <a:bodyPr anchorCtr="0" anchor="b" bIns="91425" lIns="91425" spcFirstLastPara="1" rIns="91425" wrap="square" tIns="91425">
            <a:normAutofit/>
          </a:bodyPr>
          <a:lstStyle/>
          <a:p>
            <a:pPr indent="0" lvl="0" marL="0" rtl="0" algn="l">
              <a:lnSpc>
                <a:spcPct val="90000"/>
              </a:lnSpc>
              <a:spcBef>
                <a:spcPts val="0"/>
              </a:spcBef>
              <a:spcAft>
                <a:spcPts val="0"/>
              </a:spcAft>
              <a:buClr>
                <a:srgbClr val="FFFFFF"/>
              </a:buClr>
              <a:buSzPts val="3600"/>
              <a:buFont typeface="Play"/>
              <a:buNone/>
            </a:pPr>
            <a:r>
              <a:rPr lang="en-GB" sz="3600">
                <a:solidFill>
                  <a:srgbClr val="FFFFFF"/>
                </a:solidFill>
              </a:rPr>
              <a:t>Local Government Pension Schemes</a:t>
            </a:r>
            <a:endParaRPr/>
          </a:p>
        </p:txBody>
      </p:sp>
      <p:sp>
        <p:nvSpPr>
          <p:cNvPr id="103" name="Google Shape;103;p1"/>
          <p:cNvSpPr txBox="1"/>
          <p:nvPr>
            <p:ph idx="1" type="subTitle"/>
          </p:nvPr>
        </p:nvSpPr>
        <p:spPr>
          <a:xfrm>
            <a:off x="1013011" y="3653118"/>
            <a:ext cx="7504463" cy="1093693"/>
          </a:xfrm>
          <a:prstGeom prst="rect">
            <a:avLst/>
          </a:prstGeom>
          <a:noFill/>
          <a:ln>
            <a:noFill/>
          </a:ln>
        </p:spPr>
        <p:txBody>
          <a:bodyPr anchorCtr="0" anchor="ctr" bIns="91425" lIns="91425" spcFirstLastPara="1" rIns="91425" wrap="square" tIns="91425">
            <a:normAutofit/>
          </a:bodyPr>
          <a:lstStyle/>
          <a:p>
            <a:pPr indent="0" lvl="0" marL="0" rtl="0" algn="l">
              <a:lnSpc>
                <a:spcPct val="90000"/>
              </a:lnSpc>
              <a:spcBef>
                <a:spcPts val="0"/>
              </a:spcBef>
              <a:spcAft>
                <a:spcPts val="600"/>
              </a:spcAft>
              <a:buClr>
                <a:schemeClr val="dk1"/>
              </a:buClr>
              <a:buSzPts val="1800"/>
              <a:buNone/>
            </a:pPr>
            <a:r>
              <a:rPr lang="en-GB">
                <a:latin typeface="Nunito"/>
                <a:ea typeface="Nunito"/>
                <a:cs typeface="Nunito"/>
                <a:sym typeface="Nunito"/>
              </a:rPr>
              <a:t>Investing members’ money in death, destruction and climate catastrophe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102"/>
                                        </p:tgtEl>
                                        <p:attrNameLst>
                                          <p:attrName>style.visibility</p:attrName>
                                        </p:attrNameLst>
                                      </p:cBhvr>
                                      <p:to>
                                        <p:strVal val="visible"/>
                                      </p:to>
                                    </p:set>
                                    <p:animEffect filter="fade" transition="in">
                                      <p:cBhvr>
                                        <p:cTn dur="1000"/>
                                        <p:tgtEl>
                                          <p:spTgt spid="102"/>
                                        </p:tgtEl>
                                      </p:cBhvr>
                                    </p:animEffect>
                                  </p:childTnLst>
                                </p:cTn>
                              </p:par>
                              <p:par>
                                <p:cTn fill="hold" nodeType="withEffect" presetClass="entr" presetID="10" presetSubtype="0">
                                  <p:stCondLst>
                                    <p:cond delay="1000"/>
                                  </p:stCondLst>
                                  <p:childTnLst>
                                    <p:set>
                                      <p:cBhvr>
                                        <p:cTn dur="1" fill="hold">
                                          <p:stCondLst>
                                            <p:cond delay="0"/>
                                          </p:stCondLst>
                                        </p:cTn>
                                        <p:tgtEl>
                                          <p:spTgt spid="103">
                                            <p:txEl>
                                              <p:pRg end="0" st="0"/>
                                            </p:txEl>
                                          </p:spTgt>
                                        </p:tgtEl>
                                        <p:attrNameLst>
                                          <p:attrName>style.visibility</p:attrName>
                                        </p:attrNameLst>
                                      </p:cBhvr>
                                      <p:to>
                                        <p:strVal val="visible"/>
                                      </p:to>
                                    </p:set>
                                    <p:animEffect filter="fade" transition="in">
                                      <p:cBhvr>
                                        <p:cTn dur="1000"/>
                                        <p:tgtEl>
                                          <p:spTgt spid="103">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0"/>
          <p:cNvSpPr txBox="1"/>
          <p:nvPr>
            <p:ph idx="1" type="body"/>
          </p:nvPr>
        </p:nvSpPr>
        <p:spPr>
          <a:xfrm>
            <a:off x="628650" y="555171"/>
            <a:ext cx="7886700" cy="407755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1800"/>
              <a:buNone/>
            </a:pPr>
            <a:r>
              <a:rPr b="0" i="0" lang="en-GB" sz="1800">
                <a:solidFill>
                  <a:srgbClr val="000000"/>
                </a:solidFill>
                <a:latin typeface="Arial"/>
                <a:ea typeface="Arial"/>
                <a:cs typeface="Arial"/>
                <a:sym typeface="Arial"/>
              </a:rPr>
              <a:t>(m)     call on SYPA and the Border to Coast pension pool to oppose investments in Israel, arms companies and fossil fuel companies and for them to:-</a:t>
            </a:r>
            <a:endParaRPr b="0" sz="1400"/>
          </a:p>
          <a:p>
            <a:pPr indent="0" lvl="0" marL="285750" rtl="0" algn="l">
              <a:lnSpc>
                <a:spcPct val="90000"/>
              </a:lnSpc>
              <a:spcBef>
                <a:spcPts val="750"/>
              </a:spcBef>
              <a:spcAft>
                <a:spcPts val="0"/>
              </a:spcAft>
              <a:buClr>
                <a:schemeClr val="dk1"/>
              </a:buClr>
              <a:buSzPts val="1400"/>
              <a:buNone/>
            </a:pPr>
            <a:br>
              <a:rPr b="0" lang="en-GB" sz="1400"/>
            </a:br>
            <a:r>
              <a:rPr b="0" i="0" lang="en-GB" sz="1800">
                <a:solidFill>
                  <a:srgbClr val="000000"/>
                </a:solidFill>
                <a:latin typeface="Arial"/>
                <a:ea typeface="Arial"/>
                <a:cs typeface="Arial"/>
                <a:sym typeface="Arial"/>
              </a:rPr>
              <a:t>(i)       amend their Responsible Investment policies to add exclusions and a policy of divestment from states and companies committing or profiting from human rights abuses and breaches of international law;</a:t>
            </a:r>
            <a:endParaRPr b="0" sz="1400"/>
          </a:p>
          <a:p>
            <a:pPr indent="0" lvl="0" marL="285750" rtl="0" algn="l">
              <a:lnSpc>
                <a:spcPct val="90000"/>
              </a:lnSpc>
              <a:spcBef>
                <a:spcPts val="750"/>
              </a:spcBef>
              <a:spcAft>
                <a:spcPts val="0"/>
              </a:spcAft>
              <a:buClr>
                <a:schemeClr val="dk1"/>
              </a:buClr>
              <a:buSzPts val="1400"/>
              <a:buNone/>
            </a:pPr>
            <a:br>
              <a:rPr b="0" lang="en-GB" sz="1400"/>
            </a:br>
            <a:r>
              <a:rPr b="0" i="0" lang="en-GB" sz="1800">
                <a:solidFill>
                  <a:srgbClr val="000000"/>
                </a:solidFill>
                <a:latin typeface="Arial"/>
                <a:ea typeface="Arial"/>
                <a:cs typeface="Arial"/>
                <a:sym typeface="Arial"/>
              </a:rPr>
              <a:t>(ii)       clearly publish holdings in states involved in human rights abuses, companies which manufacture weapons, and companies which produce fossil fuels; and</a:t>
            </a:r>
            <a:br>
              <a:rPr b="0" lang="en-GB" sz="1400"/>
            </a:br>
            <a:r>
              <a:rPr b="0" lang="en-GB" sz="1400"/>
              <a:t>      </a:t>
            </a:r>
            <a:r>
              <a:rPr b="0" i="0" lang="en-GB" sz="1800">
                <a:solidFill>
                  <a:srgbClr val="000000"/>
                </a:solidFill>
                <a:latin typeface="Arial"/>
                <a:ea typeface="Arial"/>
                <a:cs typeface="Arial"/>
                <a:sym typeface="Arial"/>
              </a:rPr>
              <a:t>(iii)      conduct rigorous due diligence to ensure that its funds are not being invested to    profit from human rights abuses or war crimes;</a:t>
            </a:r>
            <a:r>
              <a:rPr b="0" i="0" lang="en-GB" sz="1800" u="none">
                <a:solidFill>
                  <a:srgbClr val="000000"/>
                </a:solidFill>
                <a:latin typeface="Arial"/>
                <a:ea typeface="Arial"/>
                <a:cs typeface="Arial"/>
                <a:sym typeface="Arial"/>
              </a:rPr>
              <a:t> </a:t>
            </a:r>
            <a:r>
              <a:rPr b="0" i="0" lang="en-GB" sz="1800" u="none">
                <a:solidFill>
                  <a:srgbClr val="FF0000"/>
                </a:solidFill>
                <a:latin typeface="Arial"/>
                <a:ea typeface="Arial"/>
                <a:cs typeface="Arial"/>
                <a:sym typeface="Arial"/>
              </a:rPr>
              <a:t>(deleted - Labour </a:t>
            </a:r>
            <a:r>
              <a:rPr b="0" i="1" lang="en-GB" sz="1800" u="none">
                <a:solidFill>
                  <a:srgbClr val="FF0000"/>
                </a:solidFill>
                <a:latin typeface="Arial"/>
                <a:ea typeface="Arial"/>
                <a:cs typeface="Arial"/>
                <a:sym typeface="Arial"/>
              </a:rPr>
              <a:t>against</a:t>
            </a:r>
            <a:r>
              <a:rPr b="0" i="0" lang="en-GB" sz="1800" u="none">
                <a:solidFill>
                  <a:srgbClr val="FF0000"/>
                </a:solidFill>
                <a:latin typeface="Arial"/>
                <a:ea typeface="Arial"/>
                <a:cs typeface="Arial"/>
                <a:sym typeface="Arial"/>
              </a:rPr>
              <a:t>, Lib Dem against)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1"/>
          <p:cNvSpPr txBox="1"/>
          <p:nvPr>
            <p:ph idx="1" type="body"/>
          </p:nvPr>
        </p:nvSpPr>
        <p:spPr>
          <a:xfrm>
            <a:off x="628650" y="359229"/>
            <a:ext cx="7886700" cy="4273494"/>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0" i="0" sz="18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t/>
            </a:r>
            <a:endParaRPr sz="18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t/>
            </a:r>
            <a:endParaRPr b="0" i="0" sz="1800">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ts val="1800"/>
              <a:buNone/>
            </a:pPr>
            <a:r>
              <a:rPr b="0" i="0" lang="en-GB" sz="1800">
                <a:solidFill>
                  <a:srgbClr val="000000"/>
                </a:solidFill>
                <a:latin typeface="Arial"/>
                <a:ea typeface="Arial"/>
                <a:cs typeface="Arial"/>
                <a:sym typeface="Arial"/>
              </a:rPr>
              <a:t>(o)      ask the Finance and Performance Policy Committee to ensure that this Council’s Ethical Procurement policy is robust to prevent contracts being awarded to companies which finance states in breach of ICJ rulings, arms companies and fossil fuels.</a:t>
            </a:r>
            <a:r>
              <a:rPr b="0" i="0" lang="en-GB" sz="1800" u="none">
                <a:solidFill>
                  <a:srgbClr val="FF0000"/>
                </a:solidFill>
                <a:latin typeface="Arial"/>
                <a:ea typeface="Arial"/>
                <a:cs typeface="Arial"/>
                <a:sym typeface="Arial"/>
              </a:rPr>
              <a:t>(deleted - Labour abstention, Lib Dem against)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5" name="Shape 215"/>
        <p:cNvGrpSpPr/>
        <p:nvPr/>
      </p:nvGrpSpPr>
      <p:grpSpPr>
        <a:xfrm>
          <a:off x="0" y="0"/>
          <a:ext cx="0" cy="0"/>
          <a:chOff x="0" y="0"/>
          <a:chExt cx="0" cy="0"/>
        </a:xfrm>
      </p:grpSpPr>
      <p:sp>
        <p:nvSpPr>
          <p:cNvPr id="216" name="Google Shape;216;p12"/>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12"/>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700"/>
              <a:buFont typeface="Play"/>
              <a:buNone/>
            </a:pPr>
            <a:r>
              <a:rPr lang="en-GB" sz="1700">
                <a:solidFill>
                  <a:schemeClr val="lt1"/>
                </a:solidFill>
              </a:rPr>
              <a:t>Green Group motion to Sheffield Council 5</a:t>
            </a:r>
            <a:r>
              <a:rPr baseline="30000" lang="en-GB" sz="1700">
                <a:solidFill>
                  <a:schemeClr val="lt1"/>
                </a:solidFill>
              </a:rPr>
              <a:t>th</a:t>
            </a:r>
            <a:r>
              <a:rPr lang="en-GB" sz="1700">
                <a:solidFill>
                  <a:schemeClr val="lt1"/>
                </a:solidFill>
              </a:rPr>
              <a:t> Feb ’25: "Opposing Sheffield Council Taxpayers Investments In Israel, Weapons Manufacturing and Fossil Fuels"</a:t>
            </a:r>
            <a:endParaRPr/>
          </a:p>
        </p:txBody>
      </p:sp>
      <p:sp>
        <p:nvSpPr>
          <p:cNvPr id="218" name="Google Shape;218;p12"/>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9" name="Google Shape;219;p12"/>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0" name="Google Shape;220;p12"/>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200"/>
              <a:buNone/>
            </a:pPr>
            <a:r>
              <a:rPr lang="en-GB" sz="1200"/>
              <a:t>That this Council:-</a:t>
            </a:r>
            <a:endParaRPr/>
          </a:p>
          <a:p>
            <a:pPr indent="0" lvl="0" marL="0" rtl="0" algn="l">
              <a:lnSpc>
                <a:spcPct val="90000"/>
              </a:lnSpc>
              <a:spcBef>
                <a:spcPts val="750"/>
              </a:spcBef>
              <a:spcAft>
                <a:spcPts val="0"/>
              </a:spcAft>
              <a:buClr>
                <a:schemeClr val="dk1"/>
              </a:buClr>
              <a:buSzPts val="1200"/>
              <a:buNone/>
            </a:pPr>
            <a:r>
              <a:rPr lang="en-GB" sz="1200"/>
              <a:t>(a)      welcomes the ceasefire in Gaza but condemns Israel’s mass killing of civilians up until implementation of the deal;</a:t>
            </a:r>
            <a:endParaRPr/>
          </a:p>
          <a:p>
            <a:pPr indent="0" lvl="0" marL="0" rtl="0" algn="l">
              <a:lnSpc>
                <a:spcPct val="90000"/>
              </a:lnSpc>
              <a:spcBef>
                <a:spcPts val="750"/>
              </a:spcBef>
              <a:spcAft>
                <a:spcPts val="0"/>
              </a:spcAft>
              <a:buClr>
                <a:schemeClr val="dk1"/>
              </a:buClr>
              <a:buSzPts val="1200"/>
              <a:buNone/>
            </a:pPr>
            <a:r>
              <a:rPr lang="en-GB" sz="1200"/>
              <a:t>notes:</a:t>
            </a:r>
            <a:endParaRPr/>
          </a:p>
          <a:p>
            <a:pPr indent="0" lvl="0" marL="0" rtl="0" algn="l">
              <a:lnSpc>
                <a:spcPct val="90000"/>
              </a:lnSpc>
              <a:spcBef>
                <a:spcPts val="750"/>
              </a:spcBef>
              <a:spcAft>
                <a:spcPts val="0"/>
              </a:spcAft>
              <a:buClr>
                <a:schemeClr val="dk1"/>
              </a:buClr>
              <a:buSzPts val="1200"/>
              <a:buNone/>
            </a:pPr>
            <a:r>
              <a:rPr lang="en-GB" sz="1200"/>
              <a:t>(b)      that over 46,000 people in Gaza, including 14,000 children, have been killed by Israel, and 90% of homes have been destroyed, with the help of UK-made weapons;</a:t>
            </a:r>
            <a:endParaRPr/>
          </a:p>
          <a:p>
            <a:pPr indent="0" lvl="0" marL="0" rtl="0" algn="l">
              <a:lnSpc>
                <a:spcPct val="90000"/>
              </a:lnSpc>
              <a:spcBef>
                <a:spcPts val="750"/>
              </a:spcBef>
              <a:spcAft>
                <a:spcPts val="0"/>
              </a:spcAft>
              <a:buClr>
                <a:schemeClr val="dk1"/>
              </a:buClr>
              <a:buSzPts val="1200"/>
              <a:buNone/>
            </a:pPr>
            <a:r>
              <a:rPr lang="en-GB" sz="1200"/>
              <a:t>(c)      the body of evidence and reports, including by Al Haq, Amnesty International, the UN, Human Rights Watch and Médecins Sans Frontières, saying Israel’s actions have been consistent with genocide;</a:t>
            </a:r>
            <a:endParaRPr/>
          </a:p>
          <a:p>
            <a:pPr indent="0" lvl="0" marL="0" rtl="0" algn="l">
              <a:lnSpc>
                <a:spcPct val="90000"/>
              </a:lnSpc>
              <a:spcBef>
                <a:spcPts val="750"/>
              </a:spcBef>
              <a:spcAft>
                <a:spcPts val="0"/>
              </a:spcAft>
              <a:buClr>
                <a:schemeClr val="dk1"/>
              </a:buClr>
              <a:buSzPts val="1200"/>
              <a:buNone/>
            </a:pPr>
            <a:r>
              <a:rPr lang="en-GB" sz="1200"/>
              <a:t>(d)      the International Criminal Court (ICC) arrest warrant for the Israeli Prime Minister;</a:t>
            </a:r>
            <a:endParaRPr/>
          </a:p>
          <a:p>
            <a:pPr indent="0" lvl="0" marL="0" rtl="0" algn="l">
              <a:lnSpc>
                <a:spcPct val="90000"/>
              </a:lnSpc>
              <a:spcBef>
                <a:spcPts val="750"/>
              </a:spcBef>
              <a:spcAft>
                <a:spcPts val="0"/>
              </a:spcAft>
              <a:buClr>
                <a:schemeClr val="dk1"/>
              </a:buClr>
              <a:buSzPts val="1200"/>
              <a:buNone/>
            </a:pPr>
            <a:r>
              <a:rPr lang="en-GB" sz="1200"/>
              <a:t>(e)      the International Court of Justice (ICJ) ruling that Israel must end its occupation of Palestinian territory immediately;</a:t>
            </a:r>
            <a:endParaRPr/>
          </a:p>
          <a:p>
            <a:pPr indent="0" lvl="0" marL="0" rtl="0" algn="l">
              <a:lnSpc>
                <a:spcPct val="90000"/>
              </a:lnSpc>
              <a:spcBef>
                <a:spcPts val="750"/>
              </a:spcBef>
              <a:spcAft>
                <a:spcPts val="0"/>
              </a:spcAft>
              <a:buClr>
                <a:schemeClr val="dk1"/>
              </a:buClr>
              <a:buSzPts val="1200"/>
              <a:buNone/>
            </a:pPr>
            <a:r>
              <a:rPr lang="en-GB" sz="1200"/>
              <a:t>(f)       that the South Yorkshire Pensions Authority (SYPA) maintains investments in Israel, weapons manufacturing companies, and fossil fuel companies, and believes this contradicts its Responsible Investment policy principle to “do no harm”;</a:t>
            </a:r>
            <a:endParaRPr/>
          </a:p>
          <a:p>
            <a:pPr indent="0" lvl="0" marL="0" rtl="0" algn="l">
              <a:lnSpc>
                <a:spcPct val="90000"/>
              </a:lnSpc>
              <a:spcBef>
                <a:spcPts val="750"/>
              </a:spcBef>
              <a:spcAft>
                <a:spcPts val="0"/>
              </a:spcAft>
              <a:buClr>
                <a:schemeClr val="dk1"/>
              </a:buClr>
              <a:buSzPts val="1200"/>
              <a:buNone/>
            </a:pPr>
            <a:r>
              <a:rPr lang="en-GB" sz="1200"/>
              <a:t>(g)      Sheffield residents campaigning for the Council and SYPA to end contracts and investments in Israel, weapons manufacturers and fossil fuel companies profiting from conflict;</a:t>
            </a:r>
            <a:endParaRPr sz="12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4" name="Shape 224"/>
        <p:cNvGrpSpPr/>
        <p:nvPr/>
      </p:nvGrpSpPr>
      <p:grpSpPr>
        <a:xfrm>
          <a:off x="0" y="0"/>
          <a:ext cx="0" cy="0"/>
          <a:chOff x="0" y="0"/>
          <a:chExt cx="0" cy="0"/>
        </a:xfrm>
      </p:grpSpPr>
      <p:sp>
        <p:nvSpPr>
          <p:cNvPr id="225" name="Google Shape;225;p13"/>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6" name="Google Shape;226;p13"/>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700"/>
              <a:buFont typeface="Play"/>
              <a:buNone/>
            </a:pPr>
            <a:r>
              <a:rPr lang="en-GB" sz="1700">
                <a:solidFill>
                  <a:schemeClr val="lt1"/>
                </a:solidFill>
              </a:rPr>
              <a:t>Green Group motion to Sheffield Council 5</a:t>
            </a:r>
            <a:r>
              <a:rPr baseline="30000" lang="en-GB" sz="1700">
                <a:solidFill>
                  <a:schemeClr val="lt1"/>
                </a:solidFill>
              </a:rPr>
              <a:t>th</a:t>
            </a:r>
            <a:r>
              <a:rPr lang="en-GB" sz="1700">
                <a:solidFill>
                  <a:schemeClr val="lt1"/>
                </a:solidFill>
              </a:rPr>
              <a:t> Feb ’25: "Opposing Sheffield Council Taxpayers Investments In Israel, Weapons Manufacturing and Fossil Fuels"</a:t>
            </a:r>
            <a:endParaRPr/>
          </a:p>
        </p:txBody>
      </p:sp>
      <p:sp>
        <p:nvSpPr>
          <p:cNvPr id="227" name="Google Shape;227;p13"/>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8" name="Google Shape;228;p13"/>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9" name="Google Shape;229;p13"/>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600"/>
              <a:buNone/>
            </a:pPr>
            <a:r>
              <a:rPr lang="en-GB" sz="1600"/>
              <a:t>believes:</a:t>
            </a:r>
            <a:endParaRPr/>
          </a:p>
          <a:p>
            <a:pPr indent="0" lvl="0" marL="0" rtl="0" algn="l">
              <a:lnSpc>
                <a:spcPct val="90000"/>
              </a:lnSpc>
              <a:spcBef>
                <a:spcPts val="750"/>
              </a:spcBef>
              <a:spcAft>
                <a:spcPts val="0"/>
              </a:spcAft>
              <a:buClr>
                <a:schemeClr val="dk1"/>
              </a:buClr>
              <a:buSzPts val="1600"/>
              <a:buNone/>
            </a:pPr>
            <a:r>
              <a:rPr lang="en-GB" sz="1600"/>
              <a:t>(h)      that war crimes must be investigated and perpetrators brought to justice;</a:t>
            </a:r>
            <a:endParaRPr/>
          </a:p>
          <a:p>
            <a:pPr indent="0" lvl="0" marL="0" rtl="0" algn="l">
              <a:lnSpc>
                <a:spcPct val="90000"/>
              </a:lnSpc>
              <a:spcBef>
                <a:spcPts val="750"/>
              </a:spcBef>
              <a:spcAft>
                <a:spcPts val="0"/>
              </a:spcAft>
              <a:buClr>
                <a:schemeClr val="dk1"/>
              </a:buClr>
              <a:buSzPts val="1600"/>
              <a:buNone/>
            </a:pPr>
            <a:r>
              <a:rPr lang="en-GB" sz="1600"/>
              <a:t>(i)       that only justice, equality and an end to occupation can bring peace;</a:t>
            </a:r>
            <a:endParaRPr/>
          </a:p>
          <a:p>
            <a:pPr indent="0" lvl="0" marL="0" rtl="0" algn="l">
              <a:lnSpc>
                <a:spcPct val="90000"/>
              </a:lnSpc>
              <a:spcBef>
                <a:spcPts val="750"/>
              </a:spcBef>
              <a:spcAft>
                <a:spcPts val="0"/>
              </a:spcAft>
              <a:buClr>
                <a:schemeClr val="dk1"/>
              </a:buClr>
              <a:buSzPts val="1600"/>
              <a:buNone/>
            </a:pPr>
            <a:r>
              <a:rPr lang="en-GB" sz="1600"/>
              <a:t>(j)       the UK Government’s military co-operation with Israel means it risks being complicit in war crimes, including genocide;</a:t>
            </a:r>
            <a:endParaRPr/>
          </a:p>
          <a:p>
            <a:pPr indent="0" lvl="0" marL="0" rtl="0" algn="l">
              <a:lnSpc>
                <a:spcPct val="90000"/>
              </a:lnSpc>
              <a:spcBef>
                <a:spcPts val="750"/>
              </a:spcBef>
              <a:spcAft>
                <a:spcPts val="0"/>
              </a:spcAft>
              <a:buClr>
                <a:schemeClr val="dk1"/>
              </a:buClr>
              <a:buSzPts val="1600"/>
              <a:buNone/>
            </a:pPr>
            <a:r>
              <a:rPr lang="en-GB" sz="1600"/>
              <a:t>(k)      stemming from obligations laid out by the ICJ, councils and Local Government Pension Schemes (LGPS) must avoid procuring from or investing the funds they manage, in companies that facilitate Israel's breaches of international law, including arms companies producing weapons used by Israel, companies conducting business activities in the occupied territories, and financial institutions which finance these companies;</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3" name="Shape 233"/>
        <p:cNvGrpSpPr/>
        <p:nvPr/>
      </p:nvGrpSpPr>
      <p:grpSpPr>
        <a:xfrm>
          <a:off x="0" y="0"/>
          <a:ext cx="0" cy="0"/>
          <a:chOff x="0" y="0"/>
          <a:chExt cx="0" cy="0"/>
        </a:xfrm>
      </p:grpSpPr>
      <p:sp>
        <p:nvSpPr>
          <p:cNvPr id="234" name="Google Shape;234;p14"/>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35" name="Google Shape;235;p14"/>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700"/>
              <a:buFont typeface="Play"/>
              <a:buNone/>
            </a:pPr>
            <a:r>
              <a:rPr lang="en-GB" sz="1700">
                <a:solidFill>
                  <a:schemeClr val="lt1"/>
                </a:solidFill>
              </a:rPr>
              <a:t>Green Group motion to Sheffield Council 5</a:t>
            </a:r>
            <a:r>
              <a:rPr baseline="30000" lang="en-GB" sz="1700">
                <a:solidFill>
                  <a:schemeClr val="lt1"/>
                </a:solidFill>
              </a:rPr>
              <a:t>th</a:t>
            </a:r>
            <a:r>
              <a:rPr lang="en-GB" sz="1700">
                <a:solidFill>
                  <a:schemeClr val="lt1"/>
                </a:solidFill>
              </a:rPr>
              <a:t> Feb ’25: "Opposing Sheffield Council Taxpayers Investments In Israel, Weapons Manufacturing and Fossil Fuels"</a:t>
            </a:r>
            <a:endParaRPr/>
          </a:p>
        </p:txBody>
      </p:sp>
      <p:sp>
        <p:nvSpPr>
          <p:cNvPr id="236" name="Google Shape;236;p14"/>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37" name="Google Shape;237;p14"/>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38" name="Google Shape;238;p14"/>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200"/>
              <a:buNone/>
            </a:pPr>
            <a:r>
              <a:rPr lang="en-GB" sz="1200"/>
              <a:t>resolves to:</a:t>
            </a:r>
            <a:endParaRPr/>
          </a:p>
          <a:p>
            <a:pPr indent="0" lvl="0" marL="0" rtl="0" algn="l">
              <a:lnSpc>
                <a:spcPct val="90000"/>
              </a:lnSpc>
              <a:spcBef>
                <a:spcPts val="750"/>
              </a:spcBef>
              <a:spcAft>
                <a:spcPts val="0"/>
              </a:spcAft>
              <a:buClr>
                <a:schemeClr val="dk1"/>
              </a:buClr>
              <a:buSzPts val="1200"/>
              <a:buNone/>
            </a:pPr>
            <a:r>
              <a:rPr lang="en-GB" sz="1200"/>
              <a:t>(l)       demand the Government ends all arms trade with Israel; stops supporting its military campaigns in Palestine, Lebanon and Syria; and supports accountability at the ICJ and ICC;</a:t>
            </a:r>
            <a:endParaRPr/>
          </a:p>
          <a:p>
            <a:pPr indent="0" lvl="0" marL="0" rtl="0" algn="l">
              <a:lnSpc>
                <a:spcPct val="90000"/>
              </a:lnSpc>
              <a:spcBef>
                <a:spcPts val="750"/>
              </a:spcBef>
              <a:spcAft>
                <a:spcPts val="0"/>
              </a:spcAft>
              <a:buClr>
                <a:schemeClr val="dk1"/>
              </a:buClr>
              <a:buSzPts val="1200"/>
              <a:buNone/>
            </a:pPr>
            <a:r>
              <a:rPr lang="en-GB" sz="1200"/>
              <a:t>(m)     call on SYPA and the Border to Coast pension pool to oppose investments in Israel, arms companies and fossil fuel companies and for them to:-</a:t>
            </a:r>
            <a:endParaRPr/>
          </a:p>
          <a:p>
            <a:pPr indent="0" lvl="1" marL="342900" rtl="0" algn="l">
              <a:lnSpc>
                <a:spcPct val="90000"/>
              </a:lnSpc>
              <a:spcBef>
                <a:spcPts val="375"/>
              </a:spcBef>
              <a:spcAft>
                <a:spcPts val="0"/>
              </a:spcAft>
              <a:buClr>
                <a:schemeClr val="dk1"/>
              </a:buClr>
              <a:buSzPts val="1200"/>
              <a:buNone/>
            </a:pPr>
            <a:r>
              <a:rPr lang="en-GB" sz="1200"/>
              <a:t>(i)       amend their Responsible Investment policies to add exclusions and a policy of divestment from states and companies committing or profiting from human rights abuses and breaches of international law;</a:t>
            </a:r>
            <a:endParaRPr/>
          </a:p>
          <a:p>
            <a:pPr indent="0" lvl="1" marL="342900" rtl="0" algn="l">
              <a:lnSpc>
                <a:spcPct val="90000"/>
              </a:lnSpc>
              <a:spcBef>
                <a:spcPts val="375"/>
              </a:spcBef>
              <a:spcAft>
                <a:spcPts val="0"/>
              </a:spcAft>
              <a:buClr>
                <a:schemeClr val="dk1"/>
              </a:buClr>
              <a:buSzPts val="1200"/>
              <a:buNone/>
            </a:pPr>
            <a:r>
              <a:rPr lang="en-GB" sz="1200"/>
              <a:t>(ii)       clearly publish holdings in states involved in human rights abuses, companies which manufacture weapons, and companies which produce fossil fuels; and</a:t>
            </a:r>
            <a:endParaRPr/>
          </a:p>
          <a:p>
            <a:pPr indent="0" lvl="1" marL="342900" rtl="0" algn="l">
              <a:lnSpc>
                <a:spcPct val="90000"/>
              </a:lnSpc>
              <a:spcBef>
                <a:spcPts val="375"/>
              </a:spcBef>
              <a:spcAft>
                <a:spcPts val="0"/>
              </a:spcAft>
              <a:buClr>
                <a:schemeClr val="dk1"/>
              </a:buClr>
              <a:buSzPts val="1200"/>
              <a:buNone/>
            </a:pPr>
            <a:r>
              <a:rPr lang="en-GB" sz="1200"/>
              <a:t>(iii)      conduct rigorous due diligence to ensure that its funds are not being invested to profit from human rights abuses or war crimes;</a:t>
            </a:r>
            <a:endParaRPr/>
          </a:p>
          <a:p>
            <a:pPr indent="0" lvl="0" marL="0" rtl="0" algn="l">
              <a:lnSpc>
                <a:spcPct val="90000"/>
              </a:lnSpc>
              <a:spcBef>
                <a:spcPts val="750"/>
              </a:spcBef>
              <a:spcAft>
                <a:spcPts val="0"/>
              </a:spcAft>
              <a:buClr>
                <a:schemeClr val="dk1"/>
              </a:buClr>
              <a:buSzPts val="1200"/>
              <a:buNone/>
            </a:pPr>
            <a:r>
              <a:rPr lang="en-GB" sz="1200"/>
              <a:t>(n)      ask the Chief Executive to forward a copy of this motion to the SYPA and Border to Coast Pensions Partnership; and</a:t>
            </a:r>
            <a:endParaRPr/>
          </a:p>
          <a:p>
            <a:pPr indent="0" lvl="0" marL="0" rtl="0" algn="l">
              <a:lnSpc>
                <a:spcPct val="90000"/>
              </a:lnSpc>
              <a:spcBef>
                <a:spcPts val="750"/>
              </a:spcBef>
              <a:spcAft>
                <a:spcPts val="0"/>
              </a:spcAft>
              <a:buClr>
                <a:schemeClr val="dk1"/>
              </a:buClr>
              <a:buSzPts val="1200"/>
              <a:buNone/>
            </a:pPr>
            <a:r>
              <a:rPr lang="en-GB" sz="1200"/>
              <a:t>(o)      ask the Finance and Performance Policy Committee to ensure that this Council’s Ethical Procurement policy is robust to prevent contracts being awarded to companies which finance states in breach of ICJ rulings, arms companies and fossil fuels</a:t>
            </a:r>
            <a:endParaRPr sz="12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2" name="Shape 242"/>
        <p:cNvGrpSpPr/>
        <p:nvPr/>
      </p:nvGrpSpPr>
      <p:grpSpPr>
        <a:xfrm>
          <a:off x="0" y="0"/>
          <a:ext cx="0" cy="0"/>
          <a:chOff x="0" y="0"/>
          <a:chExt cx="0" cy="0"/>
        </a:xfrm>
      </p:grpSpPr>
      <p:sp>
        <p:nvSpPr>
          <p:cNvPr id="243" name="Google Shape;243;p15"/>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44" name="Google Shape;244;p15"/>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100"/>
              <a:buFont typeface="Play"/>
              <a:buNone/>
            </a:pPr>
            <a:r>
              <a:rPr lang="en-GB" sz="2100">
                <a:solidFill>
                  <a:schemeClr val="lt1"/>
                </a:solidFill>
              </a:rPr>
              <a:t>Sheffield Council resolution 5</a:t>
            </a:r>
            <a:r>
              <a:rPr baseline="30000" lang="en-GB" sz="2100">
                <a:solidFill>
                  <a:schemeClr val="lt1"/>
                </a:solidFill>
              </a:rPr>
              <a:t>th</a:t>
            </a:r>
            <a:r>
              <a:rPr lang="en-GB" sz="2100">
                <a:solidFill>
                  <a:schemeClr val="lt1"/>
                </a:solidFill>
              </a:rPr>
              <a:t> Feb ’25: “Ethical Investment of Pension Funds"</a:t>
            </a:r>
            <a:endParaRPr/>
          </a:p>
        </p:txBody>
      </p:sp>
      <p:sp>
        <p:nvSpPr>
          <p:cNvPr id="245" name="Google Shape;245;p15"/>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46" name="Google Shape;246;p15"/>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47" name="Google Shape;247;p15"/>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None/>
            </a:pPr>
            <a:r>
              <a:rPr lang="en-GB" sz="1400"/>
              <a:t>That this Council:-</a:t>
            </a:r>
            <a:endParaRPr/>
          </a:p>
          <a:p>
            <a:pPr indent="0" lvl="0" marL="0" rtl="0" algn="l">
              <a:lnSpc>
                <a:spcPct val="90000"/>
              </a:lnSpc>
              <a:spcBef>
                <a:spcPts val="750"/>
              </a:spcBef>
              <a:spcAft>
                <a:spcPts val="0"/>
              </a:spcAft>
              <a:buClr>
                <a:srgbClr val="C00000"/>
              </a:buClr>
              <a:buSzPct val="100000"/>
              <a:buNone/>
            </a:pPr>
            <a:r>
              <a:rPr lang="en-GB" sz="1400">
                <a:solidFill>
                  <a:srgbClr val="C00000"/>
                </a:solidFill>
              </a:rPr>
              <a:t>(a) notes that all Sheffield City Councillors have consistently condemned the attacks on, and displacement of, Palestinian civilians; </a:t>
            </a:r>
            <a:endParaRPr/>
          </a:p>
          <a:p>
            <a:pPr indent="0" lvl="0" marL="0" rtl="0" algn="l">
              <a:lnSpc>
                <a:spcPct val="90000"/>
              </a:lnSpc>
              <a:spcBef>
                <a:spcPts val="750"/>
              </a:spcBef>
              <a:spcAft>
                <a:spcPts val="0"/>
              </a:spcAft>
              <a:buClr>
                <a:srgbClr val="C00000"/>
              </a:buClr>
              <a:buSzPct val="100000"/>
              <a:buNone/>
            </a:pPr>
            <a:r>
              <a:rPr lang="en-GB" sz="1400">
                <a:solidFill>
                  <a:srgbClr val="C00000"/>
                </a:solidFill>
              </a:rPr>
              <a:t>(b) believes the ceasefire now needs to be the path to lasting peace and a two-state solution with viable and secure Palestinian and Israeli states; </a:t>
            </a:r>
            <a:endParaRPr/>
          </a:p>
          <a:p>
            <a:pPr indent="0" lvl="0" marL="0" rtl="0" algn="l">
              <a:lnSpc>
                <a:spcPct val="90000"/>
              </a:lnSpc>
              <a:spcBef>
                <a:spcPts val="750"/>
              </a:spcBef>
              <a:spcAft>
                <a:spcPts val="0"/>
              </a:spcAft>
              <a:buClr>
                <a:srgbClr val="C00000"/>
              </a:buClr>
              <a:buSzPct val="100000"/>
              <a:buNone/>
            </a:pPr>
            <a:r>
              <a:rPr lang="en-GB" sz="1400">
                <a:solidFill>
                  <a:srgbClr val="C00000"/>
                </a:solidFill>
              </a:rPr>
              <a:t>(c) supports the action taken by the Government to review arms exports and to suspend sales that could be used to breach international law, and urges a thorough assessment of all remaining licenses and the suspension of any that run that risk; </a:t>
            </a:r>
            <a:endParaRPr/>
          </a:p>
          <a:p>
            <a:pPr indent="0" lvl="0" marL="0" rtl="0" algn="l">
              <a:lnSpc>
                <a:spcPct val="90000"/>
              </a:lnSpc>
              <a:spcBef>
                <a:spcPts val="750"/>
              </a:spcBef>
              <a:spcAft>
                <a:spcPts val="0"/>
              </a:spcAft>
              <a:buClr>
                <a:srgbClr val="C00000"/>
              </a:buClr>
              <a:buSzPct val="100000"/>
              <a:buNone/>
            </a:pPr>
            <a:r>
              <a:rPr lang="en-GB" sz="1400">
                <a:solidFill>
                  <a:srgbClr val="C00000"/>
                </a:solidFill>
              </a:rPr>
              <a:t>(d) notes the Council’s actions to show solidarity with the Palestinian people, including:-</a:t>
            </a:r>
            <a:endParaRPr/>
          </a:p>
          <a:p>
            <a:pPr indent="-514350" lvl="0" marL="514350" rtl="0" algn="l">
              <a:lnSpc>
                <a:spcPct val="90000"/>
              </a:lnSpc>
              <a:spcBef>
                <a:spcPts val="750"/>
              </a:spcBef>
              <a:spcAft>
                <a:spcPts val="0"/>
              </a:spcAft>
              <a:buClr>
                <a:srgbClr val="C00000"/>
              </a:buClr>
              <a:buSzPct val="100000"/>
              <a:buAutoNum type="romanLcParenBoth"/>
            </a:pPr>
            <a:r>
              <a:rPr lang="en-GB" sz="1400">
                <a:solidFill>
                  <a:srgbClr val="C00000"/>
                </a:solidFill>
              </a:rPr>
              <a:t>calling for an immediate ceasefire in November 2023;</a:t>
            </a:r>
            <a:endParaRPr/>
          </a:p>
          <a:p>
            <a:pPr indent="-514350" lvl="0" marL="514350" rtl="0" algn="l">
              <a:lnSpc>
                <a:spcPct val="90000"/>
              </a:lnSpc>
              <a:spcBef>
                <a:spcPts val="750"/>
              </a:spcBef>
              <a:spcAft>
                <a:spcPts val="0"/>
              </a:spcAft>
              <a:buClr>
                <a:srgbClr val="C00000"/>
              </a:buClr>
              <a:buSzPct val="100000"/>
              <a:buAutoNum type="romanLcParenBoth"/>
            </a:pPr>
            <a:r>
              <a:rPr lang="en-GB" sz="1400">
                <a:solidFill>
                  <a:srgbClr val="C00000"/>
                </a:solidFill>
              </a:rPr>
              <a:t>reaffirming our recognition of Palestine as a sovereign state;</a:t>
            </a:r>
            <a:endParaRPr/>
          </a:p>
          <a:p>
            <a:pPr indent="-514350" lvl="0" marL="514350" rtl="0" algn="l">
              <a:lnSpc>
                <a:spcPct val="90000"/>
              </a:lnSpc>
              <a:spcBef>
                <a:spcPts val="750"/>
              </a:spcBef>
              <a:spcAft>
                <a:spcPts val="0"/>
              </a:spcAft>
              <a:buClr>
                <a:srgbClr val="C00000"/>
              </a:buClr>
              <a:buSzPct val="100000"/>
              <a:buAutoNum type="romanLcParenBoth"/>
            </a:pPr>
            <a:r>
              <a:rPr lang="en-GB" sz="1400">
                <a:solidFill>
                  <a:srgbClr val="C00000"/>
                </a:solidFill>
              </a:rPr>
              <a:t>signing a friendship agreement with Nablus, West Bank, and looks forward to welcoming a delegation from Nablus this month to deepen our ties and friendship;</a:t>
            </a:r>
            <a:endParaRPr/>
          </a:p>
          <a:p>
            <a:pPr indent="-514350" lvl="0" marL="514350" rtl="0" algn="l">
              <a:lnSpc>
                <a:spcPct val="90000"/>
              </a:lnSpc>
              <a:spcBef>
                <a:spcPts val="750"/>
              </a:spcBef>
              <a:spcAft>
                <a:spcPts val="0"/>
              </a:spcAft>
              <a:buClr>
                <a:srgbClr val="C00000"/>
              </a:buClr>
              <a:buSzPct val="100000"/>
              <a:buAutoNum type="romanLcParenBoth"/>
            </a:pPr>
            <a:r>
              <a:rPr lang="en-GB" sz="1400">
                <a:solidFill>
                  <a:srgbClr val="C00000"/>
                </a:solidFill>
              </a:rPr>
              <a:t>and flying the Palestinian flag on the UN Day of Solidarity; </a:t>
            </a:r>
            <a:endParaRPr sz="140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1" name="Shape 251"/>
        <p:cNvGrpSpPr/>
        <p:nvPr/>
      </p:nvGrpSpPr>
      <p:grpSpPr>
        <a:xfrm>
          <a:off x="0" y="0"/>
          <a:ext cx="0" cy="0"/>
          <a:chOff x="0" y="0"/>
          <a:chExt cx="0" cy="0"/>
        </a:xfrm>
      </p:grpSpPr>
      <p:sp>
        <p:nvSpPr>
          <p:cNvPr id="252" name="Google Shape;252;p16"/>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53" name="Google Shape;253;p16"/>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100"/>
              <a:buFont typeface="Play"/>
              <a:buNone/>
            </a:pPr>
            <a:r>
              <a:rPr lang="en-GB" sz="2100">
                <a:solidFill>
                  <a:schemeClr val="lt1"/>
                </a:solidFill>
              </a:rPr>
              <a:t>Sheffield Council resolution 5</a:t>
            </a:r>
            <a:r>
              <a:rPr baseline="30000" lang="en-GB" sz="2100">
                <a:solidFill>
                  <a:schemeClr val="lt1"/>
                </a:solidFill>
              </a:rPr>
              <a:t>th</a:t>
            </a:r>
            <a:r>
              <a:rPr lang="en-GB" sz="2100">
                <a:solidFill>
                  <a:schemeClr val="lt1"/>
                </a:solidFill>
              </a:rPr>
              <a:t> Feb ’25: “Ethical Investment of Pension Funds"</a:t>
            </a:r>
            <a:endParaRPr/>
          </a:p>
        </p:txBody>
      </p:sp>
      <p:sp>
        <p:nvSpPr>
          <p:cNvPr id="254" name="Google Shape;254;p16"/>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55" name="Google Shape;255;p16"/>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56" name="Google Shape;256;p16"/>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rgbClr val="C00000"/>
              </a:buClr>
              <a:buSzPct val="100000"/>
              <a:buNone/>
            </a:pPr>
            <a:r>
              <a:rPr lang="en-GB" sz="2000">
                <a:solidFill>
                  <a:srgbClr val="C00000"/>
                </a:solidFill>
              </a:rPr>
              <a:t>(e) notes the Council’s ongoing work to review its ethical procurement policy to prioritise social, climate and international justice; </a:t>
            </a:r>
            <a:endParaRPr/>
          </a:p>
          <a:p>
            <a:pPr indent="0" lvl="0" marL="0" rtl="0" algn="l">
              <a:lnSpc>
                <a:spcPct val="90000"/>
              </a:lnSpc>
              <a:spcBef>
                <a:spcPts val="750"/>
              </a:spcBef>
              <a:spcAft>
                <a:spcPts val="0"/>
              </a:spcAft>
              <a:buClr>
                <a:srgbClr val="C00000"/>
              </a:buClr>
              <a:buSzPct val="100000"/>
              <a:buNone/>
            </a:pPr>
            <a:r>
              <a:rPr lang="en-GB" sz="2000">
                <a:solidFill>
                  <a:srgbClr val="C00000"/>
                </a:solidFill>
              </a:rPr>
              <a:t>(f) believes that pension investment should be made ethically, notes that the South Yorkshire Pensions Authority (SYPA) considers environmental, social and governance issues as part of their investment decision making process, and encourages all members of SYPA Board to continue using their positions to ensure pensions investments are made responsibly</a:t>
            </a:r>
            <a:endParaRPr/>
          </a:p>
          <a:p>
            <a:pPr indent="0" lvl="0" marL="0" rtl="0" algn="l">
              <a:lnSpc>
                <a:spcPct val="90000"/>
              </a:lnSpc>
              <a:spcBef>
                <a:spcPts val="750"/>
              </a:spcBef>
              <a:spcAft>
                <a:spcPts val="0"/>
              </a:spcAft>
              <a:buClr>
                <a:schemeClr val="dk1"/>
              </a:buClr>
              <a:buSzPct val="100000"/>
              <a:buNone/>
            </a:pPr>
            <a:r>
              <a:rPr lang="en-GB" sz="2000"/>
              <a:t>(g) welcomes the ceasefire in Gaza but condemns Israel’s mass killing of civilians up until implementation of the deal;</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0" name="Shape 260"/>
        <p:cNvGrpSpPr/>
        <p:nvPr/>
      </p:nvGrpSpPr>
      <p:grpSpPr>
        <a:xfrm>
          <a:off x="0" y="0"/>
          <a:ext cx="0" cy="0"/>
          <a:chOff x="0" y="0"/>
          <a:chExt cx="0" cy="0"/>
        </a:xfrm>
      </p:grpSpPr>
      <p:sp>
        <p:nvSpPr>
          <p:cNvPr id="261" name="Google Shape;261;p17"/>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2" name="Google Shape;262;p17"/>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100"/>
              <a:buFont typeface="Play"/>
              <a:buNone/>
            </a:pPr>
            <a:r>
              <a:rPr lang="en-GB" sz="2100">
                <a:solidFill>
                  <a:schemeClr val="lt1"/>
                </a:solidFill>
              </a:rPr>
              <a:t>Sheffield Council resolution 5</a:t>
            </a:r>
            <a:r>
              <a:rPr baseline="30000" lang="en-GB" sz="2100">
                <a:solidFill>
                  <a:schemeClr val="lt1"/>
                </a:solidFill>
              </a:rPr>
              <a:t>th</a:t>
            </a:r>
            <a:r>
              <a:rPr lang="en-GB" sz="2100">
                <a:solidFill>
                  <a:schemeClr val="lt1"/>
                </a:solidFill>
              </a:rPr>
              <a:t> Feb ’25: “Ethical Investment of Pension Funds"</a:t>
            </a:r>
            <a:endParaRPr/>
          </a:p>
        </p:txBody>
      </p:sp>
      <p:sp>
        <p:nvSpPr>
          <p:cNvPr id="263" name="Google Shape;263;p17"/>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4" name="Google Shape;264;p17"/>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5" name="Google Shape;265;p17"/>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1"/>
              </a:buClr>
              <a:buSzPct val="100000"/>
              <a:buNone/>
            </a:pPr>
            <a:r>
              <a:rPr lang="en-GB" sz="1600"/>
              <a:t>notes:</a:t>
            </a:r>
            <a:endParaRPr/>
          </a:p>
          <a:p>
            <a:pPr indent="0" lvl="0" marL="0" rtl="0" algn="l">
              <a:lnSpc>
                <a:spcPct val="90000"/>
              </a:lnSpc>
              <a:spcBef>
                <a:spcPts val="750"/>
              </a:spcBef>
              <a:spcAft>
                <a:spcPts val="0"/>
              </a:spcAft>
              <a:buClr>
                <a:schemeClr val="dk1"/>
              </a:buClr>
              <a:buSzPct val="100000"/>
              <a:buNone/>
            </a:pPr>
            <a:r>
              <a:rPr lang="en-GB" sz="1600"/>
              <a:t>(h) that over 46,000 people in Gaza, including 14,000 children, have been killed by Israel, and 90% of homes have been destroyed;</a:t>
            </a:r>
            <a:endParaRPr/>
          </a:p>
          <a:p>
            <a:pPr indent="0" lvl="0" marL="0" rtl="0" algn="l">
              <a:lnSpc>
                <a:spcPct val="90000"/>
              </a:lnSpc>
              <a:spcBef>
                <a:spcPts val="750"/>
              </a:spcBef>
              <a:spcAft>
                <a:spcPts val="0"/>
              </a:spcAft>
              <a:buClr>
                <a:schemeClr val="dk1"/>
              </a:buClr>
              <a:buSzPct val="100000"/>
              <a:buNone/>
            </a:pPr>
            <a:r>
              <a:rPr lang="en-GB" sz="1600"/>
              <a:t>(i) the body of evidence and reports, including by Al Haq, Amnesty International, the UN, Human Rights Watch and Médecins Sans Frontières, saying Israel’s actions have been consistent with genocide;</a:t>
            </a:r>
            <a:endParaRPr/>
          </a:p>
          <a:p>
            <a:pPr indent="0" lvl="0" marL="0" rtl="0" algn="l">
              <a:lnSpc>
                <a:spcPct val="90000"/>
              </a:lnSpc>
              <a:spcBef>
                <a:spcPts val="750"/>
              </a:spcBef>
              <a:spcAft>
                <a:spcPts val="0"/>
              </a:spcAft>
              <a:buClr>
                <a:schemeClr val="dk1"/>
              </a:buClr>
              <a:buSzPct val="100000"/>
              <a:buNone/>
            </a:pPr>
            <a:r>
              <a:rPr lang="en-GB" sz="1600"/>
              <a:t>(j) the International Criminal Court (ICC) arrest warrant for the Israeli Prime Minister; </a:t>
            </a:r>
            <a:endParaRPr/>
          </a:p>
          <a:p>
            <a:pPr indent="0" lvl="0" marL="0" rtl="0" algn="l">
              <a:lnSpc>
                <a:spcPct val="90000"/>
              </a:lnSpc>
              <a:spcBef>
                <a:spcPts val="750"/>
              </a:spcBef>
              <a:spcAft>
                <a:spcPts val="0"/>
              </a:spcAft>
              <a:buClr>
                <a:schemeClr val="dk1"/>
              </a:buClr>
              <a:buSzPct val="100000"/>
              <a:buNone/>
            </a:pPr>
            <a:r>
              <a:rPr lang="en-GB" sz="1600"/>
              <a:t>(k) the International Court of Justice (ICJ) ruling that Israel must end its occupation of Palestinian territory immediately; </a:t>
            </a:r>
            <a:endParaRPr/>
          </a:p>
          <a:p>
            <a:pPr indent="0" lvl="0" marL="0" rtl="0" algn="l">
              <a:lnSpc>
                <a:spcPct val="90000"/>
              </a:lnSpc>
              <a:spcBef>
                <a:spcPts val="750"/>
              </a:spcBef>
              <a:spcAft>
                <a:spcPts val="0"/>
              </a:spcAft>
              <a:buClr>
                <a:schemeClr val="dk1"/>
              </a:buClr>
              <a:buSzPct val="100000"/>
              <a:buNone/>
            </a:pPr>
            <a:r>
              <a:rPr lang="en-GB" sz="1600"/>
              <a:t>(l) Sheffield residents campaigning for the Council and SYPA to end contracts and investments in Israel, weapons manufacturers and fossil fuel companies profiting from conflict;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9" name="Shape 269"/>
        <p:cNvGrpSpPr/>
        <p:nvPr/>
      </p:nvGrpSpPr>
      <p:grpSpPr>
        <a:xfrm>
          <a:off x="0" y="0"/>
          <a:ext cx="0" cy="0"/>
          <a:chOff x="0" y="0"/>
          <a:chExt cx="0" cy="0"/>
        </a:xfrm>
      </p:grpSpPr>
      <p:sp>
        <p:nvSpPr>
          <p:cNvPr id="270" name="Google Shape;270;p18"/>
          <p:cNvSpPr/>
          <p:nvPr/>
        </p:nvSpPr>
        <p:spPr>
          <a:xfrm>
            <a:off x="7" y="-4278"/>
            <a:ext cx="9143993" cy="1270758"/>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1" name="Google Shape;271;p18"/>
          <p:cNvSpPr txBox="1"/>
          <p:nvPr>
            <p:ph type="title"/>
          </p:nvPr>
        </p:nvSpPr>
        <p:spPr>
          <a:xfrm>
            <a:off x="867638" y="478321"/>
            <a:ext cx="7416372" cy="6750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100"/>
              <a:buFont typeface="Play"/>
              <a:buNone/>
            </a:pPr>
            <a:r>
              <a:rPr lang="en-GB" sz="2100">
                <a:solidFill>
                  <a:schemeClr val="lt1"/>
                </a:solidFill>
              </a:rPr>
              <a:t>Sheffield Council resolution 5</a:t>
            </a:r>
            <a:r>
              <a:rPr baseline="30000" lang="en-GB" sz="2100">
                <a:solidFill>
                  <a:schemeClr val="lt1"/>
                </a:solidFill>
              </a:rPr>
              <a:t>th</a:t>
            </a:r>
            <a:r>
              <a:rPr lang="en-GB" sz="2100">
                <a:solidFill>
                  <a:schemeClr val="lt1"/>
                </a:solidFill>
              </a:rPr>
              <a:t> Feb ’25: “Ethical Investment of Pension Funds"</a:t>
            </a:r>
            <a:endParaRPr/>
          </a:p>
        </p:txBody>
      </p:sp>
      <p:sp>
        <p:nvSpPr>
          <p:cNvPr id="272" name="Google Shape;272;p18"/>
          <p:cNvSpPr/>
          <p:nvPr/>
        </p:nvSpPr>
        <p:spPr>
          <a:xfrm>
            <a:off x="0" y="1266480"/>
            <a:ext cx="9143992" cy="387702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3" name="Google Shape;273;p18"/>
          <p:cNvSpPr/>
          <p:nvPr/>
        </p:nvSpPr>
        <p:spPr>
          <a:xfrm>
            <a:off x="867638" y="1508068"/>
            <a:ext cx="342892" cy="3428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4" name="Google Shape;274;p18"/>
          <p:cNvSpPr txBox="1"/>
          <p:nvPr>
            <p:ph idx="1" type="body"/>
          </p:nvPr>
        </p:nvSpPr>
        <p:spPr>
          <a:xfrm>
            <a:off x="866661" y="1663007"/>
            <a:ext cx="7410669" cy="2969714"/>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500"/>
              <a:buNone/>
            </a:pPr>
            <a:r>
              <a:rPr lang="en-GB" sz="1500"/>
              <a:t>That this Council:-</a:t>
            </a:r>
            <a:endParaRPr/>
          </a:p>
          <a:p>
            <a:pPr indent="0" lvl="0" marL="0" rtl="0" algn="l">
              <a:lnSpc>
                <a:spcPct val="90000"/>
              </a:lnSpc>
              <a:spcBef>
                <a:spcPts val="750"/>
              </a:spcBef>
              <a:spcAft>
                <a:spcPts val="0"/>
              </a:spcAft>
              <a:buClr>
                <a:schemeClr val="dk1"/>
              </a:buClr>
              <a:buSzPts val="1500"/>
              <a:buNone/>
            </a:pPr>
            <a:r>
              <a:rPr lang="en-GB" sz="1500"/>
              <a:t>believes:</a:t>
            </a:r>
            <a:endParaRPr/>
          </a:p>
          <a:p>
            <a:pPr indent="0" lvl="0" marL="0" rtl="0" algn="l">
              <a:lnSpc>
                <a:spcPct val="90000"/>
              </a:lnSpc>
              <a:spcBef>
                <a:spcPts val="750"/>
              </a:spcBef>
              <a:spcAft>
                <a:spcPts val="0"/>
              </a:spcAft>
              <a:buClr>
                <a:schemeClr val="dk1"/>
              </a:buClr>
              <a:buSzPts val="1500"/>
              <a:buNone/>
            </a:pPr>
            <a:r>
              <a:rPr lang="en-GB" sz="1500"/>
              <a:t>(m) that war crimes must be investigated and perpetrators brought to justice;</a:t>
            </a:r>
            <a:endParaRPr/>
          </a:p>
          <a:p>
            <a:pPr indent="0" lvl="0" marL="0" rtl="0" algn="l">
              <a:lnSpc>
                <a:spcPct val="90000"/>
              </a:lnSpc>
              <a:spcBef>
                <a:spcPts val="750"/>
              </a:spcBef>
              <a:spcAft>
                <a:spcPts val="0"/>
              </a:spcAft>
              <a:buClr>
                <a:schemeClr val="dk1"/>
              </a:buClr>
              <a:buSzPts val="1500"/>
              <a:buNone/>
            </a:pPr>
            <a:r>
              <a:rPr lang="en-GB" sz="1500"/>
              <a:t>(n) that only justice, equality and an end to occupation can bring peace;</a:t>
            </a:r>
            <a:endParaRPr/>
          </a:p>
          <a:p>
            <a:pPr indent="0" lvl="0" marL="0" rtl="0" algn="l">
              <a:lnSpc>
                <a:spcPct val="90000"/>
              </a:lnSpc>
              <a:spcBef>
                <a:spcPts val="750"/>
              </a:spcBef>
              <a:spcAft>
                <a:spcPts val="0"/>
              </a:spcAft>
              <a:buClr>
                <a:schemeClr val="dk1"/>
              </a:buClr>
              <a:buSzPts val="1500"/>
              <a:buNone/>
            </a:pPr>
            <a:r>
              <a:rPr lang="en-GB" sz="1500"/>
              <a:t>(o) all states should be compliant with international law and the rulings of the ICJ and act to prevent war crimes; and </a:t>
            </a:r>
            <a:endParaRPr/>
          </a:p>
          <a:p>
            <a:pPr indent="0" lvl="0" marL="0" rtl="0" algn="l">
              <a:lnSpc>
                <a:spcPct val="90000"/>
              </a:lnSpc>
              <a:spcBef>
                <a:spcPts val="750"/>
              </a:spcBef>
              <a:spcAft>
                <a:spcPts val="0"/>
              </a:spcAft>
              <a:buClr>
                <a:schemeClr val="dk1"/>
              </a:buClr>
              <a:buSzPts val="1500"/>
              <a:buNone/>
            </a:pPr>
            <a:r>
              <a:t/>
            </a:r>
            <a:endParaRPr sz="1500"/>
          </a:p>
          <a:p>
            <a:pPr indent="0" lvl="0" marL="0" rtl="0" algn="l">
              <a:lnSpc>
                <a:spcPct val="90000"/>
              </a:lnSpc>
              <a:spcBef>
                <a:spcPts val="750"/>
              </a:spcBef>
              <a:spcAft>
                <a:spcPts val="0"/>
              </a:spcAft>
              <a:buClr>
                <a:schemeClr val="dk1"/>
              </a:buClr>
              <a:buSzPts val="1500"/>
              <a:buNone/>
            </a:pPr>
            <a:r>
              <a:rPr lang="en-GB" sz="1500"/>
              <a:t>resolves to:</a:t>
            </a:r>
            <a:endParaRPr/>
          </a:p>
          <a:p>
            <a:pPr indent="0" lvl="0" marL="0" rtl="0" algn="l">
              <a:lnSpc>
                <a:spcPct val="90000"/>
              </a:lnSpc>
              <a:spcBef>
                <a:spcPts val="750"/>
              </a:spcBef>
              <a:spcAft>
                <a:spcPts val="0"/>
              </a:spcAft>
              <a:buClr>
                <a:schemeClr val="dk1"/>
              </a:buClr>
              <a:buSzPts val="1500"/>
              <a:buNone/>
            </a:pPr>
            <a:r>
              <a:rPr lang="en-GB" sz="1500"/>
              <a:t>(p) ask the Chief Executive to forward a copy of this motion to the SYPA and Border to Coast Pensions Partnership.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8" name="Shape 278"/>
        <p:cNvGrpSpPr/>
        <p:nvPr/>
      </p:nvGrpSpPr>
      <p:grpSpPr>
        <a:xfrm>
          <a:off x="0" y="0"/>
          <a:ext cx="0" cy="0"/>
          <a:chOff x="0" y="0"/>
          <a:chExt cx="0" cy="0"/>
        </a:xfrm>
      </p:grpSpPr>
      <p:sp>
        <p:nvSpPr>
          <p:cNvPr id="279" name="Google Shape;279;p19"/>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0" name="Google Shape;280;p19"/>
          <p:cNvSpPr/>
          <p:nvPr/>
        </p:nvSpPr>
        <p:spPr>
          <a:xfrm flipH="1" rot="5400000">
            <a:off x="-478886" y="479460"/>
            <a:ext cx="5143500" cy="4184580"/>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1" name="Google Shape;281;p19"/>
          <p:cNvSpPr/>
          <p:nvPr/>
        </p:nvSpPr>
        <p:spPr>
          <a:xfrm flipH="1" rot="5400000">
            <a:off x="-294905" y="296405"/>
            <a:ext cx="4759657" cy="4182060"/>
          </a:xfrm>
          <a:prstGeom prst="rect">
            <a:avLst/>
          </a:prstGeom>
          <a:gradFill>
            <a:gsLst>
              <a:gs pos="0">
                <a:srgbClr val="000000">
                  <a:alpha val="0"/>
                </a:srgbClr>
              </a:gs>
              <a:gs pos="99000">
                <a:srgbClr val="156082">
                  <a:alpha val="0"/>
                </a:srgbClr>
              </a:gs>
              <a:gs pos="100000">
                <a:srgbClr val="156082">
                  <a:alpha val="0"/>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2" name="Google Shape;282;p19"/>
          <p:cNvSpPr/>
          <p:nvPr/>
        </p:nvSpPr>
        <p:spPr>
          <a:xfrm flipH="1" rot="5400000">
            <a:off x="1146680" y="2114225"/>
            <a:ext cx="1876484" cy="4182060"/>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3" name="Google Shape;283;p19"/>
          <p:cNvSpPr/>
          <p:nvPr/>
        </p:nvSpPr>
        <p:spPr>
          <a:xfrm flipH="1" rot="5400000">
            <a:off x="-318752" y="639595"/>
            <a:ext cx="5143501" cy="3864309"/>
          </a:xfrm>
          <a:prstGeom prst="rect">
            <a:avLst/>
          </a:prstGeom>
          <a:gradFill>
            <a:gsLst>
              <a:gs pos="0">
                <a:srgbClr val="000000">
                  <a:alpha val="0"/>
                </a:srgbClr>
              </a:gs>
              <a:gs pos="99000">
                <a:srgbClr val="156082">
                  <a:alpha val="10980"/>
                </a:srgbClr>
              </a:gs>
              <a:gs pos="100000">
                <a:srgbClr val="156082">
                  <a:alpha val="10980"/>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4" name="Google Shape;284;p19"/>
          <p:cNvSpPr/>
          <p:nvPr/>
        </p:nvSpPr>
        <p:spPr>
          <a:xfrm rot="6097846">
            <a:off x="614065" y="846373"/>
            <a:ext cx="3238727" cy="3238727"/>
          </a:xfrm>
          <a:prstGeom prst="ellipse">
            <a:avLst/>
          </a:prstGeom>
          <a:gradFill>
            <a:gsLst>
              <a:gs pos="0">
                <a:srgbClr val="156082">
                  <a:alpha val="0"/>
                </a:srgbClr>
              </a:gs>
              <a:gs pos="39000">
                <a:srgbClr val="156082">
                  <a:alpha val="0"/>
                </a:srgbClr>
              </a:gs>
              <a:gs pos="100000">
                <a:srgbClr val="43AFE2">
                  <a:alpha val="14901"/>
                </a:srgbClr>
              </a:gs>
            </a:gsLst>
            <a:lin ang="17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5" name="Google Shape;285;p19"/>
          <p:cNvSpPr txBox="1"/>
          <p:nvPr>
            <p:ph type="title"/>
          </p:nvPr>
        </p:nvSpPr>
        <p:spPr>
          <a:xfrm>
            <a:off x="619797" y="440141"/>
            <a:ext cx="3172575" cy="2540623"/>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rgbClr val="FFFFFF"/>
              </a:buClr>
              <a:buSzPts val="3000"/>
              <a:buFont typeface="Play"/>
              <a:buNone/>
            </a:pPr>
            <a:r>
              <a:rPr lang="en-GB" sz="3000">
                <a:solidFill>
                  <a:srgbClr val="FFFFFF"/>
                </a:solidFill>
              </a:rPr>
              <a:t>Results arising from motion	</a:t>
            </a:r>
            <a:endParaRPr/>
          </a:p>
        </p:txBody>
      </p:sp>
      <p:sp>
        <p:nvSpPr>
          <p:cNvPr id="286" name="Google Shape;286;p19"/>
          <p:cNvSpPr txBox="1"/>
          <p:nvPr>
            <p:ph idx="1" type="body"/>
          </p:nvPr>
        </p:nvSpPr>
        <p:spPr>
          <a:xfrm>
            <a:off x="4877368" y="487110"/>
            <a:ext cx="3646835" cy="4159535"/>
          </a:xfrm>
          <a:prstGeom prst="rect">
            <a:avLst/>
          </a:prstGeom>
          <a:noFill/>
          <a:ln>
            <a:noFill/>
          </a:ln>
        </p:spPr>
        <p:txBody>
          <a:bodyPr anchorCtr="0" anchor="ctr" bIns="45700" lIns="91425" spcFirstLastPara="1" rIns="91425" wrap="square" tIns="45700">
            <a:normAutofit/>
          </a:bodyPr>
          <a:lstStyle/>
          <a:p>
            <a:pPr indent="-171450" lvl="0" marL="171450" rtl="0" algn="l">
              <a:lnSpc>
                <a:spcPct val="90000"/>
              </a:lnSpc>
              <a:spcBef>
                <a:spcPts val="0"/>
              </a:spcBef>
              <a:spcAft>
                <a:spcPts val="0"/>
              </a:spcAft>
              <a:buClr>
                <a:schemeClr val="dk1"/>
              </a:buClr>
              <a:buSzPts val="1500"/>
              <a:buChar char="•"/>
            </a:pPr>
            <a:r>
              <a:rPr lang="en-GB" sz="1500"/>
              <a:t>Sheffield Council calls for ethical investment of pension funds for first time</a:t>
            </a:r>
            <a:endParaRPr/>
          </a:p>
          <a:p>
            <a:pPr indent="0" lvl="0" marL="0" rtl="0" algn="l">
              <a:lnSpc>
                <a:spcPct val="90000"/>
              </a:lnSpc>
              <a:spcBef>
                <a:spcPts val="750"/>
              </a:spcBef>
              <a:spcAft>
                <a:spcPts val="0"/>
              </a:spcAft>
              <a:buClr>
                <a:schemeClr val="dk1"/>
              </a:buClr>
              <a:buSzPts val="1500"/>
              <a:buNone/>
            </a:pPr>
            <a:r>
              <a:t/>
            </a:r>
            <a:endParaRPr sz="1500"/>
          </a:p>
          <a:p>
            <a:pPr indent="-171450" lvl="0" marL="171450" rtl="0" algn="l">
              <a:lnSpc>
                <a:spcPct val="90000"/>
              </a:lnSpc>
              <a:spcBef>
                <a:spcPts val="750"/>
              </a:spcBef>
              <a:spcAft>
                <a:spcPts val="0"/>
              </a:spcAft>
              <a:buClr>
                <a:schemeClr val="dk1"/>
              </a:buClr>
              <a:buSzPts val="1500"/>
              <a:buChar char="•"/>
            </a:pPr>
            <a:r>
              <a:rPr lang="en-GB" sz="1500"/>
              <a:t>Barclays/ethical procurement (March Finance cttee)</a:t>
            </a:r>
            <a:endParaRPr/>
          </a:p>
          <a:p>
            <a:pPr indent="0" lvl="0" marL="0" rtl="0" algn="l">
              <a:lnSpc>
                <a:spcPct val="90000"/>
              </a:lnSpc>
              <a:spcBef>
                <a:spcPts val="750"/>
              </a:spcBef>
              <a:spcAft>
                <a:spcPts val="0"/>
              </a:spcAft>
              <a:buClr>
                <a:schemeClr val="dk1"/>
              </a:buClr>
              <a:buSzPts val="1500"/>
              <a:buNone/>
            </a:pPr>
            <a:r>
              <a:t/>
            </a:r>
            <a:endParaRPr sz="15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7" name="Shape 107"/>
        <p:cNvGrpSpPr/>
        <p:nvPr/>
      </p:nvGrpSpPr>
      <p:grpSpPr>
        <a:xfrm>
          <a:off x="0" y="0"/>
          <a:ext cx="0" cy="0"/>
          <a:chOff x="0" y="0"/>
          <a:chExt cx="0" cy="0"/>
        </a:xfrm>
      </p:grpSpPr>
      <p:sp>
        <p:nvSpPr>
          <p:cNvPr id="108" name="Google Shape;108;p2"/>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9" name="Google Shape;109;p2"/>
          <p:cNvSpPr/>
          <p:nvPr/>
        </p:nvSpPr>
        <p:spPr>
          <a:xfrm flipH="1">
            <a:off x="1" y="0"/>
            <a:ext cx="9143999" cy="1181966"/>
          </a:xfrm>
          <a:prstGeom prst="rect">
            <a:avLst/>
          </a:prstGeom>
          <a:gradFill>
            <a:gsLst>
              <a:gs pos="0">
                <a:srgbClr val="000000">
                  <a:alpha val="95686"/>
                </a:srgbClr>
              </a:gs>
              <a:gs pos="100000">
                <a:srgbClr val="0F4861"/>
              </a:gs>
            </a:gsLst>
            <a:lin ang="8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0" name="Google Shape;110;p2"/>
          <p:cNvSpPr/>
          <p:nvPr/>
        </p:nvSpPr>
        <p:spPr>
          <a:xfrm flipH="1" rot="10800000">
            <a:off x="6096642" y="0"/>
            <a:ext cx="3047358" cy="1182309"/>
          </a:xfrm>
          <a:prstGeom prst="rect">
            <a:avLst/>
          </a:prstGeom>
          <a:gradFill>
            <a:gsLst>
              <a:gs pos="0">
                <a:srgbClr val="0A3041">
                  <a:alpha val="67843"/>
                </a:srgbClr>
              </a:gs>
              <a:gs pos="19000">
                <a:srgbClr val="0A3041">
                  <a:alpha val="67843"/>
                </a:srgbClr>
              </a:gs>
              <a:gs pos="100000">
                <a:srgbClr val="156082">
                  <a:alpha val="78823"/>
                </a:srgbClr>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1" name="Google Shape;111;p2"/>
          <p:cNvSpPr/>
          <p:nvPr/>
        </p:nvSpPr>
        <p:spPr>
          <a:xfrm rot="5400000">
            <a:off x="3980833" y="-3980834"/>
            <a:ext cx="1182335" cy="9144002"/>
          </a:xfrm>
          <a:prstGeom prst="rect">
            <a:avLst/>
          </a:prstGeom>
          <a:gradFill>
            <a:gsLst>
              <a:gs pos="0">
                <a:srgbClr val="156082">
                  <a:alpha val="0"/>
                </a:srgbClr>
              </a:gs>
              <a:gs pos="23000">
                <a:srgbClr val="156082">
                  <a:alpha val="0"/>
                </a:srgbClr>
              </a:gs>
              <a:gs pos="99000">
                <a:srgbClr val="000000">
                  <a:alpha val="73725"/>
                </a:srgbClr>
              </a:gs>
              <a:gs pos="100000">
                <a:srgbClr val="000000">
                  <a:alpha val="73725"/>
                </a:srgbClr>
              </a:gs>
            </a:gsLst>
            <a:lin ang="203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2" name="Google Shape;112;p2"/>
          <p:cNvSpPr txBox="1"/>
          <p:nvPr>
            <p:ph type="ctrTitle"/>
          </p:nvPr>
        </p:nvSpPr>
        <p:spPr>
          <a:xfrm>
            <a:off x="1028697" y="261648"/>
            <a:ext cx="7533018" cy="65829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000"/>
              <a:buFont typeface="Play"/>
              <a:buNone/>
            </a:pPr>
            <a:r>
              <a:rPr lang="en-GB" sz="3000">
                <a:solidFill>
                  <a:srgbClr val="FFFFFF"/>
                </a:solidFill>
                <a:latin typeface="Play"/>
                <a:ea typeface="Play"/>
                <a:cs typeface="Play"/>
                <a:sym typeface="Play"/>
              </a:rPr>
              <a:t>Background to LGPS</a:t>
            </a:r>
            <a:endParaRPr/>
          </a:p>
        </p:txBody>
      </p:sp>
      <p:grpSp>
        <p:nvGrpSpPr>
          <p:cNvPr id="113" name="Google Shape;113;p2"/>
          <p:cNvGrpSpPr/>
          <p:nvPr/>
        </p:nvGrpSpPr>
        <p:grpSpPr>
          <a:xfrm>
            <a:off x="508477" y="2076735"/>
            <a:ext cx="8145000" cy="2160001"/>
            <a:chOff x="25435" y="492301"/>
            <a:chExt cx="8145000" cy="2160001"/>
          </a:xfrm>
        </p:grpSpPr>
        <p:sp>
          <p:nvSpPr>
            <p:cNvPr id="114" name="Google Shape;114;p2"/>
            <p:cNvSpPr/>
            <p:nvPr/>
          </p:nvSpPr>
          <p:spPr>
            <a:xfrm>
              <a:off x="376435" y="492301"/>
              <a:ext cx="1098000" cy="1098000"/>
            </a:xfrm>
            <a:prstGeom prst="ellipse">
              <a:avLst/>
            </a:prstGeom>
            <a:solidFill>
              <a:srgbClr val="E9713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
            <p:cNvSpPr/>
            <p:nvPr/>
          </p:nvSpPr>
          <p:spPr>
            <a:xfrm>
              <a:off x="610435" y="726301"/>
              <a:ext cx="630000" cy="630000"/>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2"/>
            <p:cNvSpPr/>
            <p:nvPr/>
          </p:nvSpPr>
          <p:spPr>
            <a:xfrm>
              <a:off x="25435" y="1932302"/>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2"/>
            <p:cNvSpPr txBox="1"/>
            <p:nvPr/>
          </p:nvSpPr>
          <p:spPr>
            <a:xfrm>
              <a:off x="25435" y="1932302"/>
              <a:ext cx="1800000" cy="7200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Arial"/>
                <a:buNone/>
              </a:pPr>
              <a:r>
                <a:rPr b="0" i="0" lang="en-GB" sz="1300" u="none" cap="none" strike="noStrike">
                  <a:solidFill>
                    <a:schemeClr val="dk1"/>
                  </a:solidFill>
                  <a:latin typeface="Arial"/>
                  <a:ea typeface="Arial"/>
                  <a:cs typeface="Arial"/>
                  <a:sym typeface="Arial"/>
                </a:rPr>
                <a:t>SCHEME FOR LOCAL GOVT EMPLOYEES +</a:t>
              </a:r>
              <a:endParaRPr b="0" i="0" sz="1300" u="none" cap="none" strike="noStrike">
                <a:solidFill>
                  <a:schemeClr val="dk1"/>
                </a:solidFill>
                <a:latin typeface="Arial"/>
                <a:ea typeface="Arial"/>
                <a:cs typeface="Arial"/>
                <a:sym typeface="Arial"/>
              </a:endParaRPr>
            </a:p>
          </p:txBody>
        </p:sp>
        <p:sp>
          <p:nvSpPr>
            <p:cNvPr id="118" name="Google Shape;118;p2"/>
            <p:cNvSpPr/>
            <p:nvPr/>
          </p:nvSpPr>
          <p:spPr>
            <a:xfrm>
              <a:off x="2491435" y="492301"/>
              <a:ext cx="1098000" cy="1098000"/>
            </a:xfrm>
            <a:prstGeom prst="ellipse">
              <a:avLst/>
            </a:prstGeom>
            <a:solidFill>
              <a:srgbClr val="176B2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2"/>
            <p:cNvSpPr/>
            <p:nvPr/>
          </p:nvSpPr>
          <p:spPr>
            <a:xfrm>
              <a:off x="2725435" y="726301"/>
              <a:ext cx="630000" cy="6300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
            <p:cNvSpPr/>
            <p:nvPr/>
          </p:nvSpPr>
          <p:spPr>
            <a:xfrm>
              <a:off x="2140435" y="1932302"/>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
            <p:cNvSpPr txBox="1"/>
            <p:nvPr/>
          </p:nvSpPr>
          <p:spPr>
            <a:xfrm>
              <a:off x="2140435" y="1932302"/>
              <a:ext cx="1800000" cy="7200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Arial"/>
                <a:buNone/>
              </a:pPr>
              <a:r>
                <a:rPr b="0" i="0" lang="en-GB" sz="1300" u="none" cap="none" strike="noStrike">
                  <a:solidFill>
                    <a:schemeClr val="dk1"/>
                  </a:solidFill>
                  <a:latin typeface="Arial"/>
                  <a:ea typeface="Arial"/>
                  <a:cs typeface="Arial"/>
                  <a:sym typeface="Arial"/>
                </a:rPr>
                <a:t>FULLY FUNDED SCHEME (CONTRIBUTIONS + INVESTMENTS)</a:t>
              </a:r>
              <a:endParaRPr b="0" i="0" sz="1300" u="none" cap="none" strike="noStrike">
                <a:solidFill>
                  <a:schemeClr val="dk1"/>
                </a:solidFill>
                <a:latin typeface="Arial"/>
                <a:ea typeface="Arial"/>
                <a:cs typeface="Arial"/>
                <a:sym typeface="Arial"/>
              </a:endParaRPr>
            </a:p>
          </p:txBody>
        </p:sp>
        <p:sp>
          <p:nvSpPr>
            <p:cNvPr id="122" name="Google Shape;122;p2"/>
            <p:cNvSpPr/>
            <p:nvPr/>
          </p:nvSpPr>
          <p:spPr>
            <a:xfrm>
              <a:off x="4606435" y="492301"/>
              <a:ext cx="1098000" cy="1098000"/>
            </a:xfrm>
            <a:prstGeom prst="ellipse">
              <a:avLst/>
            </a:prstGeom>
            <a:solidFill>
              <a:srgbClr val="0C9ED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
            <p:cNvSpPr/>
            <p:nvPr/>
          </p:nvSpPr>
          <p:spPr>
            <a:xfrm>
              <a:off x="4840435" y="726301"/>
              <a:ext cx="630000" cy="630000"/>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2"/>
            <p:cNvSpPr/>
            <p:nvPr/>
          </p:nvSpPr>
          <p:spPr>
            <a:xfrm>
              <a:off x="4255435" y="1932302"/>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2"/>
            <p:cNvSpPr txBox="1"/>
            <p:nvPr/>
          </p:nvSpPr>
          <p:spPr>
            <a:xfrm>
              <a:off x="4255435" y="1932302"/>
              <a:ext cx="1800000" cy="7200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Arial"/>
                <a:buNone/>
              </a:pPr>
              <a:r>
                <a:rPr b="0" i="0" lang="en-GB" sz="1300" u="none" cap="none" strike="noStrike">
                  <a:solidFill>
                    <a:schemeClr val="dk1"/>
                  </a:solidFill>
                  <a:latin typeface="Arial"/>
                  <a:ea typeface="Arial"/>
                  <a:cs typeface="Arial"/>
                  <a:sym typeface="Arial"/>
                </a:rPr>
                <a:t>TOTAL VALUE OF £391.5 BN</a:t>
              </a:r>
              <a:endParaRPr b="0" i="0" sz="1300" u="none" cap="none" strike="noStrike">
                <a:solidFill>
                  <a:schemeClr val="dk1"/>
                </a:solidFill>
                <a:latin typeface="Arial"/>
                <a:ea typeface="Arial"/>
                <a:cs typeface="Arial"/>
                <a:sym typeface="Arial"/>
              </a:endParaRPr>
            </a:p>
          </p:txBody>
        </p:sp>
        <p:sp>
          <p:nvSpPr>
            <p:cNvPr id="126" name="Google Shape;126;p2"/>
            <p:cNvSpPr/>
            <p:nvPr/>
          </p:nvSpPr>
          <p:spPr>
            <a:xfrm>
              <a:off x="6721435" y="492301"/>
              <a:ext cx="1098000" cy="1098000"/>
            </a:xfrm>
            <a:prstGeom prst="ellipse">
              <a:avLst/>
            </a:prstGeom>
            <a:solidFill>
              <a:srgbClr val="A028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
            <p:cNvSpPr/>
            <p:nvPr/>
          </p:nvSpPr>
          <p:spPr>
            <a:xfrm>
              <a:off x="6955435" y="726301"/>
              <a:ext cx="630000" cy="630000"/>
            </a:xfrm>
            <a:prstGeom prst="rect">
              <a:avLst/>
            </a:prstGeom>
            <a:blipFill rotWithShape="1">
              <a:blip r:embed="rId6">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
            <p:cNvSpPr/>
            <p:nvPr/>
          </p:nvSpPr>
          <p:spPr>
            <a:xfrm>
              <a:off x="6370435" y="1932302"/>
              <a:ext cx="1800000" cy="72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
            <p:cNvSpPr txBox="1"/>
            <p:nvPr/>
          </p:nvSpPr>
          <p:spPr>
            <a:xfrm>
              <a:off x="6370435" y="1932302"/>
              <a:ext cx="1800000" cy="7200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Arial"/>
                <a:buNone/>
              </a:pPr>
              <a:r>
                <a:rPr b="0" i="0" lang="en-GB" sz="1300" u="none" cap="none" strike="noStrike">
                  <a:solidFill>
                    <a:schemeClr val="dk1"/>
                  </a:solidFill>
                  <a:latin typeface="Arial"/>
                  <a:ea typeface="Arial"/>
                  <a:cs typeface="Arial"/>
                  <a:sym typeface="Arial"/>
                </a:rPr>
                <a:t>6.7 MILLION MEMBERS </a:t>
              </a:r>
              <a:endParaRPr b="0" i="0" sz="1300" u="none" cap="none" strike="noStrike">
                <a:solidFill>
                  <a:schemeClr val="dk1"/>
                </a:solidFill>
                <a:latin typeface="Arial"/>
                <a:ea typeface="Arial"/>
                <a:cs typeface="Arial"/>
                <a:sym typeface="Arial"/>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0" name="Shape 290"/>
        <p:cNvGrpSpPr/>
        <p:nvPr/>
      </p:nvGrpSpPr>
      <p:grpSpPr>
        <a:xfrm>
          <a:off x="0" y="0"/>
          <a:ext cx="0" cy="0"/>
          <a:chOff x="0" y="0"/>
          <a:chExt cx="0" cy="0"/>
        </a:xfrm>
      </p:grpSpPr>
      <p:sp>
        <p:nvSpPr>
          <p:cNvPr id="291" name="Google Shape;291;p20"/>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2" name="Google Shape;292;p20"/>
          <p:cNvSpPr/>
          <p:nvPr/>
        </p:nvSpPr>
        <p:spPr>
          <a:xfrm flipH="1">
            <a:off x="0" y="0"/>
            <a:ext cx="9143997" cy="1193055"/>
          </a:xfrm>
          <a:prstGeom prst="rect">
            <a:avLst/>
          </a:prstGeom>
          <a:gradFill>
            <a:gsLst>
              <a:gs pos="0">
                <a:srgbClr val="000000"/>
              </a:gs>
              <a:gs pos="100000">
                <a:srgbClr val="0F4861"/>
              </a:gs>
            </a:gsLst>
            <a:lin ang="8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3" name="Google Shape;293;p20"/>
          <p:cNvSpPr/>
          <p:nvPr/>
        </p:nvSpPr>
        <p:spPr>
          <a:xfrm flipH="1" rot="10800000">
            <a:off x="-2" y="0"/>
            <a:ext cx="6086479" cy="1193056"/>
          </a:xfrm>
          <a:prstGeom prst="rect">
            <a:avLst/>
          </a:prstGeom>
          <a:gradFill>
            <a:gsLst>
              <a:gs pos="0">
                <a:srgbClr val="156082">
                  <a:alpha val="0"/>
                </a:srgbClr>
              </a:gs>
              <a:gs pos="20000">
                <a:srgbClr val="156082">
                  <a:alpha val="0"/>
                </a:srgbClr>
              </a:gs>
              <a:gs pos="100000">
                <a:srgbClr val="0A3041">
                  <a:alpha val="54901"/>
                </a:srgbClr>
              </a:gs>
            </a:gsLst>
            <a:lin ang="13800001"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4" name="Google Shape;294;p20"/>
          <p:cNvSpPr/>
          <p:nvPr/>
        </p:nvSpPr>
        <p:spPr>
          <a:xfrm flipH="1">
            <a:off x="6086474" y="0"/>
            <a:ext cx="3057523" cy="1193055"/>
          </a:xfrm>
          <a:prstGeom prst="rect">
            <a:avLst/>
          </a:prstGeom>
          <a:gradFill>
            <a:gsLst>
              <a:gs pos="0">
                <a:srgbClr val="156082">
                  <a:alpha val="65882"/>
                </a:srgbClr>
              </a:gs>
              <a:gs pos="100000">
                <a:srgbClr val="000000">
                  <a:alpha val="29803"/>
                </a:srgbClr>
              </a:gs>
            </a:gsLst>
            <a:lin ang="13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5" name="Google Shape;295;p20"/>
          <p:cNvSpPr/>
          <p:nvPr/>
        </p:nvSpPr>
        <p:spPr>
          <a:xfrm>
            <a:off x="344512" y="0"/>
            <a:ext cx="8799485" cy="1198074"/>
          </a:xfrm>
          <a:prstGeom prst="rect">
            <a:avLst/>
          </a:prstGeom>
          <a:gradFill>
            <a:gsLst>
              <a:gs pos="0">
                <a:srgbClr val="000000">
                  <a:alpha val="0"/>
                </a:srgbClr>
              </a:gs>
              <a:gs pos="50000">
                <a:srgbClr val="000000">
                  <a:alpha val="0"/>
                </a:srgbClr>
              </a:gs>
              <a:gs pos="99000">
                <a:srgbClr val="0A3041">
                  <a:alpha val="51764"/>
                </a:srgbClr>
              </a:gs>
              <a:gs pos="100000">
                <a:srgbClr val="0A3041">
                  <a:alpha val="51764"/>
                </a:srgbClr>
              </a:gs>
            </a:gsLst>
            <a:lin ang="16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6" name="Google Shape;296;p20"/>
          <p:cNvSpPr txBox="1"/>
          <p:nvPr>
            <p:ph type="title"/>
          </p:nvPr>
        </p:nvSpPr>
        <p:spPr>
          <a:xfrm>
            <a:off x="1028699" y="220903"/>
            <a:ext cx="7421963" cy="77525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000"/>
              <a:buFont typeface="Play"/>
              <a:buNone/>
            </a:pPr>
            <a:r>
              <a:rPr lang="en-GB" sz="3000">
                <a:solidFill>
                  <a:srgbClr val="FFFFFF"/>
                </a:solidFill>
              </a:rPr>
              <a:t>Sheffield Labour vs other Labour Groups</a:t>
            </a:r>
            <a:endParaRPr/>
          </a:p>
        </p:txBody>
      </p:sp>
      <p:sp>
        <p:nvSpPr>
          <p:cNvPr id="297" name="Google Shape;297;p20"/>
          <p:cNvSpPr txBox="1"/>
          <p:nvPr>
            <p:ph idx="1" type="body"/>
          </p:nvPr>
        </p:nvSpPr>
        <p:spPr>
          <a:xfrm>
            <a:off x="1028699" y="1738647"/>
            <a:ext cx="7293023" cy="276251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lang="en-GB" sz="2000"/>
              <a:t>Other Labour groups support divestment (Bristol, Trafford, Manchester, North Somerset etc…) Sheffield Labour </a:t>
            </a:r>
            <a:r>
              <a:rPr i="1" lang="en-GB" sz="2000"/>
              <a:t>don’t</a:t>
            </a:r>
            <a:endParaRPr/>
          </a:p>
          <a:p>
            <a:pPr indent="0" lvl="0" marL="0" rtl="0" algn="l">
              <a:lnSpc>
                <a:spcPct val="90000"/>
              </a:lnSpc>
              <a:spcBef>
                <a:spcPts val="750"/>
              </a:spcBef>
              <a:spcAft>
                <a:spcPts val="0"/>
              </a:spcAft>
              <a:buClr>
                <a:schemeClr val="dk1"/>
              </a:buClr>
              <a:buSzPts val="2000"/>
              <a:buNone/>
            </a:pPr>
            <a:r>
              <a:t/>
            </a:r>
            <a:endParaRPr sz="2000"/>
          </a:p>
          <a:p>
            <a:pPr indent="0" lvl="0" marL="0" rtl="0" algn="l">
              <a:lnSpc>
                <a:spcPct val="90000"/>
              </a:lnSpc>
              <a:spcBef>
                <a:spcPts val="750"/>
              </a:spcBef>
              <a:spcAft>
                <a:spcPts val="0"/>
              </a:spcAft>
              <a:buClr>
                <a:schemeClr val="dk1"/>
              </a:buClr>
              <a:buSzPts val="2000"/>
              <a:buNone/>
            </a:pPr>
            <a:r>
              <a:t/>
            </a:r>
            <a:endParaRPr sz="2000"/>
          </a:p>
          <a:p>
            <a:pPr indent="0" lvl="0" marL="0" rtl="0" algn="l">
              <a:lnSpc>
                <a:spcPct val="90000"/>
              </a:lnSpc>
              <a:spcBef>
                <a:spcPts val="750"/>
              </a:spcBef>
              <a:spcAft>
                <a:spcPts val="0"/>
              </a:spcAft>
              <a:buClr>
                <a:schemeClr val="dk1"/>
              </a:buClr>
              <a:buSzPts val="2000"/>
              <a:buNone/>
            </a:pPr>
            <a:r>
              <a:rPr lang="en-GB" sz="2000"/>
              <a:t>Sheffield Labour Group fake press release claiming their support for BDS printed in Morning Star and Sheffield Tribune</a:t>
            </a:r>
            <a:endParaRPr/>
          </a:p>
          <a:p>
            <a:pPr indent="0" lvl="0" marL="0" rtl="0" algn="l">
              <a:lnSpc>
                <a:spcPct val="90000"/>
              </a:lnSpc>
              <a:spcBef>
                <a:spcPts val="750"/>
              </a:spcBef>
              <a:spcAft>
                <a:spcPts val="0"/>
              </a:spcAft>
              <a:buClr>
                <a:schemeClr val="dk1"/>
              </a:buClr>
              <a:buSzPts val="1500"/>
              <a:buNone/>
            </a:pPr>
            <a:r>
              <a:t/>
            </a:r>
            <a:endParaRPr sz="1500"/>
          </a:p>
          <a:p>
            <a:pPr indent="0" lvl="0" marL="0" rtl="0" algn="l">
              <a:lnSpc>
                <a:spcPct val="90000"/>
              </a:lnSpc>
              <a:spcBef>
                <a:spcPts val="750"/>
              </a:spcBef>
              <a:spcAft>
                <a:spcPts val="0"/>
              </a:spcAft>
              <a:buClr>
                <a:schemeClr val="dk1"/>
              </a:buClr>
              <a:buSzPts val="1500"/>
              <a:buNone/>
            </a:pPr>
            <a:r>
              <a:t/>
            </a:r>
            <a:endParaRPr sz="1500"/>
          </a:p>
          <a:p>
            <a:pPr indent="-76200" lvl="0" marL="171450" rtl="0" algn="l">
              <a:lnSpc>
                <a:spcPct val="90000"/>
              </a:lnSpc>
              <a:spcBef>
                <a:spcPts val="750"/>
              </a:spcBef>
              <a:spcAft>
                <a:spcPts val="0"/>
              </a:spcAft>
              <a:buClr>
                <a:schemeClr val="dk1"/>
              </a:buClr>
              <a:buSzPts val="1500"/>
              <a:buNone/>
            </a:pPr>
            <a:r>
              <a:t/>
            </a:r>
            <a:endParaRPr i="1" sz="1500"/>
          </a:p>
          <a:p>
            <a:pPr indent="0" lvl="0" marL="0" rtl="0" algn="l">
              <a:lnSpc>
                <a:spcPct val="90000"/>
              </a:lnSpc>
              <a:spcBef>
                <a:spcPts val="750"/>
              </a:spcBef>
              <a:spcAft>
                <a:spcPts val="0"/>
              </a:spcAft>
              <a:buClr>
                <a:schemeClr val="dk1"/>
              </a:buClr>
              <a:buSzPts val="1500"/>
              <a:buNone/>
            </a:pPr>
            <a:r>
              <a:t/>
            </a:r>
            <a:endParaRPr sz="15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1" name="Shape 301"/>
        <p:cNvGrpSpPr/>
        <p:nvPr/>
      </p:nvGrpSpPr>
      <p:grpSpPr>
        <a:xfrm>
          <a:off x="0" y="0"/>
          <a:ext cx="0" cy="0"/>
          <a:chOff x="0" y="0"/>
          <a:chExt cx="0" cy="0"/>
        </a:xfrm>
      </p:grpSpPr>
      <p:sp>
        <p:nvSpPr>
          <p:cNvPr id="302" name="Google Shape;302;p21"/>
          <p:cNvSpPr/>
          <p:nvPr/>
        </p:nvSpPr>
        <p:spPr>
          <a:xfrm>
            <a:off x="0" y="0"/>
            <a:ext cx="9144000" cy="5143500"/>
          </a:xfrm>
          <a:prstGeom prst="rect">
            <a:avLst/>
          </a:prstGeom>
          <a:solidFill>
            <a:srgbClr val="7F7F7F">
              <a:alpha val="2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03" name="Google Shape;303;p21"/>
          <p:cNvSpPr/>
          <p:nvPr/>
        </p:nvSpPr>
        <p:spPr>
          <a:xfrm>
            <a:off x="357759" y="360045"/>
            <a:ext cx="8428482" cy="4423410"/>
          </a:xfrm>
          <a:prstGeom prst="rect">
            <a:avLst/>
          </a:prstGeom>
          <a:solidFill>
            <a:srgbClr val="FFFFFF"/>
          </a:solidFill>
          <a:ln>
            <a:noFill/>
          </a:ln>
          <a:effectLst>
            <a:outerShdw blurRad="63500" rotWithShape="0" algn="t" dir="5400000" dist="17780">
              <a:srgbClr val="000000">
                <a:alpha val="4274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304" name="Google Shape;304;p21"/>
          <p:cNvPicPr preferRelativeResize="0"/>
          <p:nvPr/>
        </p:nvPicPr>
        <p:blipFill rotWithShape="1">
          <a:blip r:embed="rId3">
            <a:alphaModFix/>
          </a:blip>
          <a:srcRect b="0" l="0" r="0" t="0"/>
          <a:stretch/>
        </p:blipFill>
        <p:spPr>
          <a:xfrm>
            <a:off x="482600" y="1753596"/>
            <a:ext cx="3971037" cy="1636306"/>
          </a:xfrm>
          <a:prstGeom prst="rect">
            <a:avLst/>
          </a:prstGeom>
          <a:noFill/>
          <a:ln>
            <a:noFill/>
          </a:ln>
        </p:spPr>
      </p:pic>
      <p:cxnSp>
        <p:nvCxnSpPr>
          <p:cNvPr id="305" name="Google Shape;305;p21"/>
          <p:cNvCxnSpPr/>
          <p:nvPr/>
        </p:nvCxnSpPr>
        <p:spPr>
          <a:xfrm>
            <a:off x="4559968" y="857250"/>
            <a:ext cx="0" cy="3429000"/>
          </a:xfrm>
          <a:prstGeom prst="straightConnector1">
            <a:avLst/>
          </a:prstGeom>
          <a:noFill/>
          <a:ln cap="flat" cmpd="sng" w="12700">
            <a:solidFill>
              <a:srgbClr val="4E4E4E"/>
            </a:solidFill>
            <a:prstDash val="solid"/>
            <a:miter lim="800000"/>
            <a:headEnd len="sm" w="sm" type="none"/>
            <a:tailEnd len="sm" w="sm" type="none"/>
          </a:ln>
        </p:spPr>
      </p:cxnSp>
      <p:pic>
        <p:nvPicPr>
          <p:cNvPr id="306" name="Google Shape;306;p21"/>
          <p:cNvPicPr preferRelativeResize="0"/>
          <p:nvPr/>
        </p:nvPicPr>
        <p:blipFill rotWithShape="1">
          <a:blip r:embed="rId4">
            <a:alphaModFix/>
          </a:blip>
          <a:srcRect b="0" l="0" r="0" t="0"/>
          <a:stretch/>
        </p:blipFill>
        <p:spPr>
          <a:xfrm>
            <a:off x="4690362" y="1306067"/>
            <a:ext cx="3971037" cy="253136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4040"/>
        </a:solidFill>
      </p:bgPr>
    </p:bg>
    <p:spTree>
      <p:nvGrpSpPr>
        <p:cNvPr id="310" name="Shape 310"/>
        <p:cNvGrpSpPr/>
        <p:nvPr/>
      </p:nvGrpSpPr>
      <p:grpSpPr>
        <a:xfrm>
          <a:off x="0" y="0"/>
          <a:ext cx="0" cy="0"/>
          <a:chOff x="0" y="0"/>
          <a:chExt cx="0" cy="0"/>
        </a:xfrm>
      </p:grpSpPr>
      <p:sp>
        <p:nvSpPr>
          <p:cNvPr id="311" name="Google Shape;311;p22"/>
          <p:cNvSpPr/>
          <p:nvPr/>
        </p:nvSpPr>
        <p:spPr>
          <a:xfrm>
            <a:off x="0" y="-2493"/>
            <a:ext cx="9144000" cy="5145993"/>
          </a:xfrm>
          <a:prstGeom prst="rect">
            <a:avLst/>
          </a:pr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2" name="Google Shape;312;p22"/>
          <p:cNvSpPr/>
          <p:nvPr/>
        </p:nvSpPr>
        <p:spPr>
          <a:xfrm>
            <a:off x="0" y="0"/>
            <a:ext cx="8840065" cy="5143500"/>
          </a:xfrm>
          <a:custGeom>
            <a:rect b="b" l="l" r="r" t="t"/>
            <a:pathLst>
              <a:path extrusionOk="0" h="6858000" w="11786754">
                <a:moveTo>
                  <a:pt x="0" y="0"/>
                </a:moveTo>
                <a:lnTo>
                  <a:pt x="8610600" y="0"/>
                </a:lnTo>
                <a:lnTo>
                  <a:pt x="11786754" y="6858000"/>
                </a:lnTo>
                <a:lnTo>
                  <a:pt x="0" y="6858000"/>
                </a:lnTo>
                <a:close/>
              </a:path>
            </a:pathLst>
          </a:custGeom>
          <a:solidFill>
            <a:schemeClr val="dk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3" name="Google Shape;313;p22"/>
          <p:cNvSpPr/>
          <p:nvPr/>
        </p:nvSpPr>
        <p:spPr>
          <a:xfrm>
            <a:off x="0" y="0"/>
            <a:ext cx="2686050" cy="5143500"/>
          </a:xfrm>
          <a:custGeom>
            <a:rect b="b" l="l" r="r" t="t"/>
            <a:pathLst>
              <a:path extrusionOk="0" h="6858000" w="3581400">
                <a:moveTo>
                  <a:pt x="0" y="0"/>
                </a:moveTo>
                <a:lnTo>
                  <a:pt x="405246" y="0"/>
                </a:lnTo>
                <a:lnTo>
                  <a:pt x="3581400" y="6858000"/>
                </a:lnTo>
                <a:lnTo>
                  <a:pt x="0" y="6858000"/>
                </a:lnTo>
                <a:close/>
              </a:path>
            </a:pathLst>
          </a:custGeom>
          <a:solidFill>
            <a:schemeClr val="dk1">
              <a:alpha val="2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4" name="Google Shape;314;p22"/>
          <p:cNvSpPr txBox="1"/>
          <p:nvPr>
            <p:ph type="title"/>
          </p:nvPr>
        </p:nvSpPr>
        <p:spPr>
          <a:xfrm>
            <a:off x="628650" y="273843"/>
            <a:ext cx="7886700" cy="99417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Play"/>
              <a:buNone/>
            </a:pPr>
            <a:r>
              <a:rPr lang="en-GB" sz="4400">
                <a:solidFill>
                  <a:schemeClr val="lt1"/>
                </a:solidFill>
                <a:latin typeface="Play"/>
                <a:ea typeface="Play"/>
                <a:cs typeface="Play"/>
                <a:sym typeface="Play"/>
              </a:rPr>
              <a:t>Challenges	</a:t>
            </a:r>
            <a:endParaRPr/>
          </a:p>
        </p:txBody>
      </p:sp>
      <p:sp>
        <p:nvSpPr>
          <p:cNvPr id="315" name="Google Shape;315;p22"/>
          <p:cNvSpPr txBox="1"/>
          <p:nvPr>
            <p:ph idx="1" type="body"/>
          </p:nvPr>
        </p:nvSpPr>
        <p:spPr>
          <a:xfrm>
            <a:off x="628650" y="1508124"/>
            <a:ext cx="3822700" cy="3124598"/>
          </a:xfrm>
          <a:prstGeom prst="rect">
            <a:avLst/>
          </a:prstGeom>
          <a:noFill/>
          <a:ln>
            <a:noFill/>
          </a:ln>
        </p:spPr>
        <p:txBody>
          <a:bodyPr anchorCtr="0" anchor="t" bIns="45700" lIns="91425" spcFirstLastPara="1" rIns="91425" wrap="square" tIns="45700">
            <a:normAutofit/>
          </a:bodyPr>
          <a:lstStyle/>
          <a:p>
            <a:pPr indent="-171450" lvl="0" marL="171450" rtl="0" algn="l">
              <a:lnSpc>
                <a:spcPct val="90000"/>
              </a:lnSpc>
              <a:spcBef>
                <a:spcPts val="0"/>
              </a:spcBef>
              <a:spcAft>
                <a:spcPts val="0"/>
              </a:spcAft>
              <a:buClr>
                <a:schemeClr val="lt1"/>
              </a:buClr>
              <a:buSzPts val="1500"/>
              <a:buChar char="•"/>
            </a:pPr>
            <a:r>
              <a:rPr lang="en-GB" sz="1500"/>
              <a:t>Responsible Investment vs Ethical Investment</a:t>
            </a:r>
            <a:endParaRPr/>
          </a:p>
          <a:p>
            <a:pPr indent="-171450" lvl="0" marL="171450" rtl="0" algn="l">
              <a:lnSpc>
                <a:spcPct val="90000"/>
              </a:lnSpc>
              <a:spcBef>
                <a:spcPts val="750"/>
              </a:spcBef>
              <a:spcAft>
                <a:spcPts val="0"/>
              </a:spcAft>
              <a:buClr>
                <a:schemeClr val="lt1"/>
              </a:buClr>
              <a:buSzPts val="1500"/>
              <a:buChar char="•"/>
            </a:pPr>
            <a:r>
              <a:rPr lang="en-GB" sz="1500"/>
              <a:t>Divestment vs Engagement</a:t>
            </a:r>
            <a:endParaRPr/>
          </a:p>
          <a:p>
            <a:pPr indent="95250" lvl="0" marL="0" rtl="0" algn="l">
              <a:lnSpc>
                <a:spcPct val="90000"/>
              </a:lnSpc>
              <a:spcBef>
                <a:spcPts val="750"/>
              </a:spcBef>
              <a:spcAft>
                <a:spcPts val="0"/>
              </a:spcAft>
              <a:buClr>
                <a:schemeClr val="lt1"/>
              </a:buClr>
              <a:buSzPts val="1500"/>
              <a:buNone/>
            </a:pPr>
            <a:r>
              <a:t/>
            </a:r>
            <a:endParaRPr sz="1500"/>
          </a:p>
          <a:p>
            <a:pPr indent="95250" lvl="0" marL="0" rtl="0" algn="l">
              <a:lnSpc>
                <a:spcPct val="90000"/>
              </a:lnSpc>
              <a:spcBef>
                <a:spcPts val="750"/>
              </a:spcBef>
              <a:spcAft>
                <a:spcPts val="0"/>
              </a:spcAft>
              <a:buClr>
                <a:schemeClr val="lt1"/>
              </a:buClr>
              <a:buSzPts val="1500"/>
              <a:buNone/>
            </a:pPr>
            <a:r>
              <a:t/>
            </a:r>
            <a:endParaRPr sz="1500"/>
          </a:p>
        </p:txBody>
      </p:sp>
      <p:sp>
        <p:nvSpPr>
          <p:cNvPr id="316" name="Google Shape;316;p22"/>
          <p:cNvSpPr txBox="1"/>
          <p:nvPr/>
        </p:nvSpPr>
        <p:spPr>
          <a:xfrm>
            <a:off x="4692649" y="1508124"/>
            <a:ext cx="3822700" cy="312459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None/>
            </a:pPr>
            <a:r>
              <a:rPr lang="en-GB" sz="2400">
                <a:solidFill>
                  <a:schemeClr val="lt1"/>
                </a:solidFill>
                <a:latin typeface="Arial"/>
                <a:ea typeface="Arial"/>
                <a:cs typeface="Arial"/>
                <a:sym typeface="Arial"/>
              </a:rPr>
              <a:t>Pension pooling </a:t>
            </a:r>
            <a:endParaRPr/>
          </a:p>
          <a:p>
            <a:pPr indent="0" lvl="0" marL="0" marR="0" rtl="0" algn="l">
              <a:lnSpc>
                <a:spcPct val="90000"/>
              </a:lnSpc>
              <a:spcBef>
                <a:spcPts val="600"/>
              </a:spcBef>
              <a:spcAft>
                <a:spcPts val="0"/>
              </a:spcAft>
              <a:buNone/>
            </a:pPr>
            <a:r>
              <a:t/>
            </a:r>
            <a:endParaRPr sz="2400">
              <a:solidFill>
                <a:schemeClr val="lt1"/>
              </a:solidFill>
              <a:latin typeface="Arial"/>
              <a:ea typeface="Arial"/>
              <a:cs typeface="Arial"/>
              <a:sym typeface="Arial"/>
            </a:endParaRPr>
          </a:p>
          <a:p>
            <a:pPr indent="-228600" lvl="0" marL="285750" marR="0" rtl="0" algn="l">
              <a:lnSpc>
                <a:spcPct val="90000"/>
              </a:lnSpc>
              <a:spcBef>
                <a:spcPts val="600"/>
              </a:spcBef>
              <a:spcAft>
                <a:spcPts val="0"/>
              </a:spcAft>
              <a:buClr>
                <a:schemeClr val="lt1"/>
              </a:buClr>
              <a:buSzPts val="1500"/>
              <a:buFont typeface="Arial"/>
              <a:buChar char="•"/>
            </a:pPr>
            <a:r>
              <a:rPr lang="en-GB" sz="1500">
                <a:solidFill>
                  <a:schemeClr val="lt1"/>
                </a:solidFill>
                <a:latin typeface="Arial"/>
                <a:ea typeface="Arial"/>
                <a:cs typeface="Arial"/>
                <a:sym typeface="Arial"/>
              </a:rPr>
              <a:t>Labour want each pool to have minimum assets of over £100bn</a:t>
            </a:r>
            <a:endParaRPr/>
          </a:p>
          <a:p>
            <a:pPr indent="-228600" lvl="0" marL="285750" marR="0" rtl="0" algn="l">
              <a:lnSpc>
                <a:spcPct val="90000"/>
              </a:lnSpc>
              <a:spcBef>
                <a:spcPts val="600"/>
              </a:spcBef>
              <a:spcAft>
                <a:spcPts val="0"/>
              </a:spcAft>
              <a:buClr>
                <a:schemeClr val="lt1"/>
              </a:buClr>
              <a:buSzPts val="1500"/>
              <a:buFont typeface="Arial"/>
              <a:buChar char="•"/>
            </a:pPr>
            <a:r>
              <a:rPr lang="en-GB" sz="1500">
                <a:solidFill>
                  <a:schemeClr val="lt1"/>
                </a:solidFill>
                <a:latin typeface="Arial"/>
                <a:ea typeface="Arial"/>
                <a:cs typeface="Arial"/>
                <a:sym typeface="Arial"/>
              </a:rPr>
              <a:t>Investment decisions to be made by pools</a:t>
            </a:r>
            <a:endParaRPr/>
          </a:p>
          <a:p>
            <a:pPr indent="-228600" lvl="0" marL="285750" marR="0" rtl="0" algn="l">
              <a:lnSpc>
                <a:spcPct val="90000"/>
              </a:lnSpc>
              <a:spcBef>
                <a:spcPts val="600"/>
              </a:spcBef>
              <a:spcAft>
                <a:spcPts val="0"/>
              </a:spcAft>
              <a:buClr>
                <a:schemeClr val="lt1"/>
              </a:buClr>
              <a:buSzPts val="1500"/>
              <a:buFont typeface="Arial"/>
              <a:buChar char="•"/>
            </a:pPr>
            <a:r>
              <a:rPr lang="en-GB" sz="1500">
                <a:solidFill>
                  <a:schemeClr val="lt1"/>
                </a:solidFill>
                <a:latin typeface="Arial"/>
                <a:ea typeface="Arial"/>
                <a:cs typeface="Arial"/>
                <a:sym typeface="Arial"/>
              </a:rPr>
              <a:t>Investment advice to be provided by pool</a:t>
            </a:r>
            <a:endParaRPr/>
          </a:p>
          <a:p>
            <a:pPr indent="-228600" lvl="0" marL="285750" marR="0" rtl="0" algn="l">
              <a:lnSpc>
                <a:spcPct val="90000"/>
              </a:lnSpc>
              <a:spcBef>
                <a:spcPts val="600"/>
              </a:spcBef>
              <a:spcAft>
                <a:spcPts val="0"/>
              </a:spcAft>
              <a:buClr>
                <a:schemeClr val="lt1"/>
              </a:buClr>
              <a:buSzPts val="1500"/>
              <a:buFont typeface="Arial"/>
              <a:buChar char="•"/>
            </a:pPr>
            <a:r>
              <a:rPr lang="en-GB" sz="1500">
                <a:solidFill>
                  <a:schemeClr val="lt1"/>
                </a:solidFill>
                <a:latin typeface="Arial"/>
                <a:ea typeface="Arial"/>
                <a:cs typeface="Arial"/>
                <a:sym typeface="Arial"/>
              </a:rPr>
              <a:t>LGPS to set asset allocation and have high level strategy statement </a:t>
            </a:r>
            <a:r>
              <a:rPr i="1" lang="en-GB" sz="1500">
                <a:solidFill>
                  <a:schemeClr val="lt1"/>
                </a:solidFill>
                <a:latin typeface="Arial"/>
                <a:ea typeface="Arial"/>
                <a:cs typeface="Arial"/>
                <a:sym typeface="Arial"/>
              </a:rPr>
              <a:t>only</a:t>
            </a:r>
            <a:endParaRPr/>
          </a:p>
          <a:p>
            <a:pPr indent="95250" lvl="0" marL="0" marR="0" rtl="0" algn="l">
              <a:lnSpc>
                <a:spcPct val="90000"/>
              </a:lnSpc>
              <a:spcBef>
                <a:spcPts val="600"/>
              </a:spcBef>
              <a:spcAft>
                <a:spcPts val="0"/>
              </a:spcAft>
              <a:buClr>
                <a:schemeClr val="lt1"/>
              </a:buClr>
              <a:buSzPts val="1500"/>
              <a:buFont typeface="Arial"/>
              <a:buNone/>
            </a:pPr>
            <a:r>
              <a:t/>
            </a:r>
            <a:endParaRPr sz="1500">
              <a:solidFill>
                <a:schemeClr val="lt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23"/>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300"/>
              <a:buFont typeface="Play"/>
              <a:buNone/>
            </a:pPr>
            <a:r>
              <a:rPr lang="en-GB"/>
              <a:t>Next steps</a:t>
            </a:r>
            <a:endParaRPr/>
          </a:p>
        </p:txBody>
      </p:sp>
      <p:grpSp>
        <p:nvGrpSpPr>
          <p:cNvPr id="322" name="Google Shape;322;p23"/>
          <p:cNvGrpSpPr/>
          <p:nvPr/>
        </p:nvGrpSpPr>
        <p:grpSpPr>
          <a:xfrm>
            <a:off x="628650" y="1627310"/>
            <a:ext cx="7886700" cy="2821770"/>
            <a:chOff x="0" y="258091"/>
            <a:chExt cx="7886700" cy="2821770"/>
          </a:xfrm>
        </p:grpSpPr>
        <p:sp>
          <p:nvSpPr>
            <p:cNvPr id="323" name="Google Shape;323;p23"/>
            <p:cNvSpPr/>
            <p:nvPr/>
          </p:nvSpPr>
          <p:spPr>
            <a:xfrm>
              <a:off x="0" y="258091"/>
              <a:ext cx="7886700" cy="515970"/>
            </a:xfrm>
            <a:prstGeom prst="roundRect">
              <a:avLst>
                <a:gd fmla="val 16667" name="adj"/>
              </a:avLst>
            </a:prstGeom>
            <a:solidFill>
              <a:srgbClr val="126082"/>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23"/>
            <p:cNvSpPr txBox="1"/>
            <p:nvPr/>
          </p:nvSpPr>
          <p:spPr>
            <a:xfrm>
              <a:off x="25188" y="283279"/>
              <a:ext cx="7836324" cy="465594"/>
            </a:xfrm>
            <a:prstGeom prst="rect">
              <a:avLst/>
            </a:prstGeom>
            <a:noFill/>
            <a:ln>
              <a:noFill/>
            </a:ln>
          </p:spPr>
          <p:txBody>
            <a:bodyPr anchorCtr="0" anchor="ctr" bIns="80000" lIns="80000" spcFirstLastPara="1" rIns="80000" wrap="square" tIns="80000">
              <a:noAutofit/>
            </a:bodyPr>
            <a:lstStyle/>
            <a:p>
              <a:pPr indent="0" lvl="0" marL="0" marR="0" rtl="0" algn="l">
                <a:lnSpc>
                  <a:spcPct val="90000"/>
                </a:lnSpc>
                <a:spcBef>
                  <a:spcPts val="0"/>
                </a:spcBef>
                <a:spcAft>
                  <a:spcPts val="0"/>
                </a:spcAft>
                <a:buClr>
                  <a:schemeClr val="lt1"/>
                </a:buClr>
                <a:buSzPts val="2100"/>
                <a:buFont typeface="Arial"/>
                <a:buNone/>
              </a:pPr>
              <a:r>
                <a:rPr lang="en-GB" sz="2100">
                  <a:solidFill>
                    <a:schemeClr val="lt1"/>
                  </a:solidFill>
                  <a:latin typeface="Arial"/>
                  <a:ea typeface="Arial"/>
                  <a:cs typeface="Arial"/>
                  <a:sym typeface="Arial"/>
                </a:rPr>
                <a:t>SYPA Responsible Investment member survey (closes 10</a:t>
              </a:r>
              <a:r>
                <a:rPr baseline="30000" lang="en-GB" sz="2100">
                  <a:solidFill>
                    <a:schemeClr val="lt1"/>
                  </a:solidFill>
                  <a:latin typeface="Arial"/>
                  <a:ea typeface="Arial"/>
                  <a:cs typeface="Arial"/>
                  <a:sym typeface="Arial"/>
                </a:rPr>
                <a:t>th</a:t>
              </a:r>
              <a:r>
                <a:rPr lang="en-GB" sz="2100">
                  <a:solidFill>
                    <a:schemeClr val="lt1"/>
                  </a:solidFill>
                  <a:latin typeface="Arial"/>
                  <a:ea typeface="Arial"/>
                  <a:cs typeface="Arial"/>
                  <a:sym typeface="Arial"/>
                </a:rPr>
                <a:t> March</a:t>
              </a:r>
              <a:endParaRPr sz="2100">
                <a:solidFill>
                  <a:schemeClr val="lt1"/>
                </a:solidFill>
                <a:latin typeface="Arial"/>
                <a:ea typeface="Arial"/>
                <a:cs typeface="Arial"/>
                <a:sym typeface="Arial"/>
              </a:endParaRPr>
            </a:p>
          </p:txBody>
        </p:sp>
        <p:sp>
          <p:nvSpPr>
            <p:cNvPr id="325" name="Google Shape;325;p23"/>
            <p:cNvSpPr/>
            <p:nvPr/>
          </p:nvSpPr>
          <p:spPr>
            <a:xfrm>
              <a:off x="0" y="834541"/>
              <a:ext cx="7886700" cy="515970"/>
            </a:xfrm>
            <a:prstGeom prst="roundRect">
              <a:avLst>
                <a:gd fmla="val 16667" name="adj"/>
              </a:avLst>
            </a:prstGeom>
            <a:solidFill>
              <a:srgbClr val="126082"/>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23"/>
            <p:cNvSpPr txBox="1"/>
            <p:nvPr/>
          </p:nvSpPr>
          <p:spPr>
            <a:xfrm>
              <a:off x="25188" y="859729"/>
              <a:ext cx="7836324" cy="465594"/>
            </a:xfrm>
            <a:prstGeom prst="rect">
              <a:avLst/>
            </a:prstGeom>
            <a:noFill/>
            <a:ln>
              <a:noFill/>
            </a:ln>
          </p:spPr>
          <p:txBody>
            <a:bodyPr anchorCtr="0" anchor="ctr" bIns="80000" lIns="80000" spcFirstLastPara="1" rIns="80000" wrap="square" tIns="80000">
              <a:noAutofit/>
            </a:bodyPr>
            <a:lstStyle/>
            <a:p>
              <a:pPr indent="0" lvl="0" marL="0" marR="0" rtl="0" algn="l">
                <a:lnSpc>
                  <a:spcPct val="90000"/>
                </a:lnSpc>
                <a:spcBef>
                  <a:spcPts val="0"/>
                </a:spcBef>
                <a:spcAft>
                  <a:spcPts val="0"/>
                </a:spcAft>
                <a:buClr>
                  <a:schemeClr val="lt1"/>
                </a:buClr>
                <a:buSzPts val="2100"/>
                <a:buFont typeface="Arial"/>
                <a:buNone/>
              </a:pPr>
              <a:r>
                <a:rPr lang="en-GB" sz="2100">
                  <a:solidFill>
                    <a:schemeClr val="lt1"/>
                  </a:solidFill>
                  <a:latin typeface="Arial"/>
                  <a:ea typeface="Arial"/>
                  <a:cs typeface="Arial"/>
                  <a:sym typeface="Arial"/>
                </a:rPr>
                <a:t>SYPA petition</a:t>
              </a:r>
              <a:endParaRPr sz="2100">
                <a:solidFill>
                  <a:schemeClr val="lt1"/>
                </a:solidFill>
                <a:latin typeface="Arial"/>
                <a:ea typeface="Arial"/>
                <a:cs typeface="Arial"/>
                <a:sym typeface="Arial"/>
              </a:endParaRPr>
            </a:p>
          </p:txBody>
        </p:sp>
        <p:sp>
          <p:nvSpPr>
            <p:cNvPr id="327" name="Google Shape;327;p23"/>
            <p:cNvSpPr/>
            <p:nvPr/>
          </p:nvSpPr>
          <p:spPr>
            <a:xfrm>
              <a:off x="0" y="1410991"/>
              <a:ext cx="7886700" cy="515970"/>
            </a:xfrm>
            <a:prstGeom prst="roundRect">
              <a:avLst>
                <a:gd fmla="val 16667" name="adj"/>
              </a:avLst>
            </a:prstGeom>
            <a:solidFill>
              <a:srgbClr val="126082"/>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23"/>
            <p:cNvSpPr txBox="1"/>
            <p:nvPr/>
          </p:nvSpPr>
          <p:spPr>
            <a:xfrm>
              <a:off x="25188" y="1436179"/>
              <a:ext cx="7836324" cy="465594"/>
            </a:xfrm>
            <a:prstGeom prst="rect">
              <a:avLst/>
            </a:prstGeom>
            <a:noFill/>
            <a:ln>
              <a:noFill/>
            </a:ln>
          </p:spPr>
          <p:txBody>
            <a:bodyPr anchorCtr="0" anchor="ctr" bIns="80000" lIns="80000" spcFirstLastPara="1" rIns="80000" wrap="square" tIns="80000">
              <a:noAutofit/>
            </a:bodyPr>
            <a:lstStyle/>
            <a:p>
              <a:pPr indent="0" lvl="0" marL="0" marR="0" rtl="0" algn="l">
                <a:lnSpc>
                  <a:spcPct val="90000"/>
                </a:lnSpc>
                <a:spcBef>
                  <a:spcPts val="0"/>
                </a:spcBef>
                <a:spcAft>
                  <a:spcPts val="0"/>
                </a:spcAft>
                <a:buClr>
                  <a:schemeClr val="lt1"/>
                </a:buClr>
                <a:buSzPts val="2100"/>
                <a:buFont typeface="Arial"/>
                <a:buNone/>
              </a:pPr>
              <a:r>
                <a:rPr lang="en-GB" sz="2100">
                  <a:solidFill>
                    <a:schemeClr val="lt1"/>
                  </a:solidFill>
                  <a:latin typeface="Arial"/>
                  <a:ea typeface="Arial"/>
                  <a:cs typeface="Arial"/>
                  <a:sym typeface="Arial"/>
                </a:rPr>
                <a:t>Council motions in Doncaster, Barnsley and Rotherham</a:t>
              </a:r>
              <a:endParaRPr sz="2100">
                <a:solidFill>
                  <a:schemeClr val="lt1"/>
                </a:solidFill>
                <a:latin typeface="Arial"/>
                <a:ea typeface="Arial"/>
                <a:cs typeface="Arial"/>
                <a:sym typeface="Arial"/>
              </a:endParaRPr>
            </a:p>
          </p:txBody>
        </p:sp>
        <p:sp>
          <p:nvSpPr>
            <p:cNvPr id="329" name="Google Shape;329;p23"/>
            <p:cNvSpPr/>
            <p:nvPr/>
          </p:nvSpPr>
          <p:spPr>
            <a:xfrm>
              <a:off x="0" y="1987441"/>
              <a:ext cx="7886700" cy="515970"/>
            </a:xfrm>
            <a:prstGeom prst="roundRect">
              <a:avLst>
                <a:gd fmla="val 16667" name="adj"/>
              </a:avLst>
            </a:prstGeom>
            <a:solidFill>
              <a:srgbClr val="126082"/>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23"/>
            <p:cNvSpPr txBox="1"/>
            <p:nvPr/>
          </p:nvSpPr>
          <p:spPr>
            <a:xfrm>
              <a:off x="25188" y="2012629"/>
              <a:ext cx="7836324" cy="465594"/>
            </a:xfrm>
            <a:prstGeom prst="rect">
              <a:avLst/>
            </a:prstGeom>
            <a:noFill/>
            <a:ln>
              <a:noFill/>
            </a:ln>
          </p:spPr>
          <p:txBody>
            <a:bodyPr anchorCtr="0" anchor="ctr" bIns="80000" lIns="80000" spcFirstLastPara="1" rIns="80000" wrap="square" tIns="80000">
              <a:noAutofit/>
            </a:bodyPr>
            <a:lstStyle/>
            <a:p>
              <a:pPr indent="0" lvl="0" marL="0" marR="0" rtl="0" algn="l">
                <a:lnSpc>
                  <a:spcPct val="90000"/>
                </a:lnSpc>
                <a:spcBef>
                  <a:spcPts val="0"/>
                </a:spcBef>
                <a:spcAft>
                  <a:spcPts val="0"/>
                </a:spcAft>
                <a:buClr>
                  <a:schemeClr val="lt1"/>
                </a:buClr>
                <a:buSzPts val="2100"/>
                <a:buFont typeface="Arial"/>
                <a:buNone/>
              </a:pPr>
              <a:r>
                <a:rPr lang="en-GB" sz="2100">
                  <a:solidFill>
                    <a:schemeClr val="lt1"/>
                  </a:solidFill>
                  <a:latin typeface="Arial"/>
                  <a:ea typeface="Arial"/>
                  <a:cs typeface="Arial"/>
                  <a:sym typeface="Arial"/>
                </a:rPr>
                <a:t>Lobby Border to Coast pensions pool</a:t>
              </a:r>
              <a:endParaRPr sz="2100">
                <a:solidFill>
                  <a:schemeClr val="lt1"/>
                </a:solidFill>
                <a:latin typeface="Arial"/>
                <a:ea typeface="Arial"/>
                <a:cs typeface="Arial"/>
                <a:sym typeface="Arial"/>
              </a:endParaRPr>
            </a:p>
          </p:txBody>
        </p:sp>
        <p:sp>
          <p:nvSpPr>
            <p:cNvPr id="331" name="Google Shape;331;p23"/>
            <p:cNvSpPr/>
            <p:nvPr/>
          </p:nvSpPr>
          <p:spPr>
            <a:xfrm>
              <a:off x="0" y="2563891"/>
              <a:ext cx="7886700" cy="515970"/>
            </a:xfrm>
            <a:prstGeom prst="roundRect">
              <a:avLst>
                <a:gd fmla="val 16667" name="adj"/>
              </a:avLst>
            </a:prstGeom>
            <a:solidFill>
              <a:srgbClr val="126082"/>
            </a:solidFill>
            <a:ln cap="flat" cmpd="sng" w="1905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23"/>
            <p:cNvSpPr txBox="1"/>
            <p:nvPr/>
          </p:nvSpPr>
          <p:spPr>
            <a:xfrm>
              <a:off x="25188" y="2589079"/>
              <a:ext cx="7836324" cy="465594"/>
            </a:xfrm>
            <a:prstGeom prst="rect">
              <a:avLst/>
            </a:prstGeom>
            <a:noFill/>
            <a:ln>
              <a:noFill/>
            </a:ln>
          </p:spPr>
          <p:txBody>
            <a:bodyPr anchorCtr="0" anchor="ctr" bIns="80000" lIns="80000" spcFirstLastPara="1" rIns="80000" wrap="square" tIns="80000">
              <a:noAutofit/>
            </a:bodyPr>
            <a:lstStyle/>
            <a:p>
              <a:pPr indent="0" lvl="0" marL="0" marR="0" rtl="0" algn="l">
                <a:lnSpc>
                  <a:spcPct val="90000"/>
                </a:lnSpc>
                <a:spcBef>
                  <a:spcPts val="0"/>
                </a:spcBef>
                <a:spcAft>
                  <a:spcPts val="0"/>
                </a:spcAft>
                <a:buClr>
                  <a:schemeClr val="lt1"/>
                </a:buClr>
                <a:buSzPts val="2100"/>
                <a:buFont typeface="Arial"/>
                <a:buNone/>
              </a:pPr>
              <a:r>
                <a:rPr lang="en-GB" sz="2100">
                  <a:solidFill>
                    <a:schemeClr val="lt1"/>
                  </a:solidFill>
                  <a:latin typeface="Arial"/>
                  <a:ea typeface="Arial"/>
                  <a:cs typeface="Arial"/>
                  <a:sym typeface="Arial"/>
                </a:rPr>
                <a:t>Lobby Labour politicians (MPs) </a:t>
              </a:r>
              <a:endParaRPr sz="2100">
                <a:solidFill>
                  <a:schemeClr val="lt1"/>
                </a:solidFill>
                <a:latin typeface="Arial"/>
                <a:ea typeface="Arial"/>
                <a:cs typeface="Arial"/>
                <a:sym typeface="Arial"/>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36" name="Shape 336"/>
        <p:cNvGrpSpPr/>
        <p:nvPr/>
      </p:nvGrpSpPr>
      <p:grpSpPr>
        <a:xfrm>
          <a:off x="0" y="0"/>
          <a:ext cx="0" cy="0"/>
          <a:chOff x="0" y="0"/>
          <a:chExt cx="0" cy="0"/>
        </a:xfrm>
      </p:grpSpPr>
      <p:sp>
        <p:nvSpPr>
          <p:cNvPr id="337" name="Google Shape;337;p24"/>
          <p:cNvSpPr/>
          <p:nvPr/>
        </p:nvSpPr>
        <p:spPr>
          <a:xfrm>
            <a:off x="0" y="0"/>
            <a:ext cx="9144000" cy="51435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338" name="Google Shape;338;p24"/>
          <p:cNvGrpSpPr/>
          <p:nvPr/>
        </p:nvGrpSpPr>
        <p:grpSpPr>
          <a:xfrm>
            <a:off x="-1" y="0"/>
            <a:ext cx="3436144" cy="5143500"/>
            <a:chOff x="-2" y="-1"/>
            <a:chExt cx="4581526" cy="6858002"/>
          </a:xfrm>
        </p:grpSpPr>
        <p:grpSp>
          <p:nvGrpSpPr>
            <p:cNvPr id="339" name="Google Shape;339;p24"/>
            <p:cNvGrpSpPr/>
            <p:nvPr/>
          </p:nvGrpSpPr>
          <p:grpSpPr>
            <a:xfrm>
              <a:off x="-2" y="-1"/>
              <a:ext cx="4572002" cy="6858002"/>
              <a:chOff x="-2" y="-1"/>
              <a:chExt cx="4572002" cy="6858002"/>
            </a:xfrm>
          </p:grpSpPr>
          <p:sp>
            <p:nvSpPr>
              <p:cNvPr id="340" name="Google Shape;340;p24"/>
              <p:cNvSpPr/>
              <p:nvPr/>
            </p:nvSpPr>
            <p:spPr>
              <a:xfrm>
                <a:off x="-2" y="-1"/>
                <a:ext cx="4572002" cy="6858002"/>
              </a:xfrm>
              <a:custGeom>
                <a:rect b="b" l="l" r="r" t="t"/>
                <a:pathLst>
                  <a:path extrusionOk="0" h="6858002" w="4572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1" name="Google Shape;341;p24"/>
              <p:cNvSpPr/>
              <p:nvPr/>
            </p:nvSpPr>
            <p:spPr>
              <a:xfrm>
                <a:off x="-2" y="-1"/>
                <a:ext cx="4572002" cy="6858002"/>
              </a:xfrm>
              <a:custGeom>
                <a:rect b="b" l="l" r="r" t="t"/>
                <a:pathLst>
                  <a:path extrusionOk="0" h="6858002" w="4572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dk1">
                  <a:alpha val="85882"/>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42" name="Google Shape;342;p24"/>
            <p:cNvGrpSpPr/>
            <p:nvPr/>
          </p:nvGrpSpPr>
          <p:grpSpPr>
            <a:xfrm>
              <a:off x="3697283" y="0"/>
              <a:ext cx="884241" cy="6858002"/>
              <a:chOff x="3697283" y="0"/>
              <a:chExt cx="884241" cy="6858002"/>
            </a:xfrm>
          </p:grpSpPr>
          <p:grpSp>
            <p:nvGrpSpPr>
              <p:cNvPr id="343" name="Google Shape;343;p24"/>
              <p:cNvGrpSpPr/>
              <p:nvPr/>
            </p:nvGrpSpPr>
            <p:grpSpPr>
              <a:xfrm>
                <a:off x="3697283" y="0"/>
                <a:ext cx="884241" cy="6858001"/>
                <a:chOff x="3697283" y="0"/>
                <a:chExt cx="884241" cy="6858001"/>
              </a:xfrm>
            </p:grpSpPr>
            <p:sp>
              <p:nvSpPr>
                <p:cNvPr id="344" name="Google Shape;344;p24"/>
                <p:cNvSpPr/>
                <p:nvPr/>
              </p:nvSpPr>
              <p:spPr>
                <a:xfrm flipH="1" rot="-5400000">
                  <a:off x="705641" y="2991642"/>
                  <a:ext cx="6858001" cy="874716"/>
                </a:xfrm>
                <a:custGeom>
                  <a:rect b="b" l="l" r="r" t="t"/>
                  <a:pathLst>
                    <a:path extrusionOk="0" h="874716" w="6858001">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5" name="Google Shape;345;p24"/>
                <p:cNvSpPr/>
                <p:nvPr/>
              </p:nvSpPr>
              <p:spPr>
                <a:xfrm flipH="1" rot="-5400000">
                  <a:off x="715166" y="2991642"/>
                  <a:ext cx="6858001" cy="874716"/>
                </a:xfrm>
                <a:custGeom>
                  <a:rect b="b" l="l" r="r" t="t"/>
                  <a:pathLst>
                    <a:path extrusionOk="0" h="874716" w="6858001">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46" name="Google Shape;346;p24"/>
              <p:cNvGrpSpPr/>
              <p:nvPr/>
            </p:nvGrpSpPr>
            <p:grpSpPr>
              <a:xfrm>
                <a:off x="3697283" y="1"/>
                <a:ext cx="884241" cy="6858001"/>
                <a:chOff x="3697283" y="0"/>
                <a:chExt cx="884241" cy="6858001"/>
              </a:xfrm>
            </p:grpSpPr>
            <p:sp>
              <p:nvSpPr>
                <p:cNvPr id="347" name="Google Shape;347;p24"/>
                <p:cNvSpPr/>
                <p:nvPr/>
              </p:nvSpPr>
              <p:spPr>
                <a:xfrm flipH="1" rot="-5400000">
                  <a:off x="705641" y="2991642"/>
                  <a:ext cx="6858001" cy="874716"/>
                </a:xfrm>
                <a:custGeom>
                  <a:rect b="b" l="l" r="r" t="t"/>
                  <a:pathLst>
                    <a:path extrusionOk="0" h="874716" w="6858001">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rotWithShape="1">
                  <a:blip r:embed="rId3">
                    <a:alphaModFix amt="57000"/>
                  </a:blip>
                  <a:tile algn="tl" flip="none" tx="0" sx="100000" ty="0" sy="10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8" name="Google Shape;348;p24"/>
                <p:cNvSpPr/>
                <p:nvPr/>
              </p:nvSpPr>
              <p:spPr>
                <a:xfrm flipH="1" rot="-5400000">
                  <a:off x="715166" y="2991642"/>
                  <a:ext cx="6858001" cy="874716"/>
                </a:xfrm>
                <a:custGeom>
                  <a:rect b="b" l="l" r="r" t="t"/>
                  <a:pathLst>
                    <a:path extrusionOk="0" h="874716" w="6858001">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rotWithShape="1">
                  <a:blip r:embed="rId3">
                    <a:alphaModFix amt="57000"/>
                  </a:blip>
                  <a:tile algn="tl" flip="none" tx="0" sx="100000" ty="0" sy="10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grpSp>
      <p:sp>
        <p:nvSpPr>
          <p:cNvPr id="349" name="Google Shape;349;p24"/>
          <p:cNvSpPr txBox="1"/>
          <p:nvPr>
            <p:ph type="title"/>
          </p:nvPr>
        </p:nvSpPr>
        <p:spPr>
          <a:xfrm>
            <a:off x="620316" y="1231314"/>
            <a:ext cx="1991915" cy="240995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3000"/>
              <a:buFont typeface="Play"/>
              <a:buNone/>
            </a:pPr>
            <a:r>
              <a:rPr lang="en-GB" sz="3000"/>
              <a:t>Resources</a:t>
            </a:r>
            <a:endParaRPr/>
          </a:p>
        </p:txBody>
      </p:sp>
      <p:sp>
        <p:nvSpPr>
          <p:cNvPr id="350" name="Google Shape;350;p24"/>
          <p:cNvSpPr txBox="1"/>
          <p:nvPr>
            <p:ph idx="1" type="body"/>
          </p:nvPr>
        </p:nvSpPr>
        <p:spPr>
          <a:xfrm>
            <a:off x="3924300" y="343949"/>
            <a:ext cx="4605337" cy="4504888"/>
          </a:xfrm>
          <a:prstGeom prst="rect">
            <a:avLst/>
          </a:prstGeom>
          <a:noFill/>
          <a:ln>
            <a:noFill/>
          </a:ln>
        </p:spPr>
        <p:txBody>
          <a:bodyPr anchorCtr="0" anchor="t" bIns="45700" lIns="91425" spcFirstLastPara="1" rIns="91425" wrap="square" tIns="45700">
            <a:normAutofit/>
          </a:bodyPr>
          <a:lstStyle/>
          <a:p>
            <a:pPr indent="-171450" lvl="0" marL="171450" rtl="0" algn="l">
              <a:lnSpc>
                <a:spcPct val="90000"/>
              </a:lnSpc>
              <a:spcBef>
                <a:spcPts val="0"/>
              </a:spcBef>
              <a:spcAft>
                <a:spcPts val="0"/>
              </a:spcAft>
              <a:buClr>
                <a:schemeClr val="lt1"/>
              </a:buClr>
              <a:buSzPts val="2000"/>
              <a:buChar char="•"/>
            </a:pPr>
            <a:r>
              <a:rPr lang="en-GB" sz="2000">
                <a:solidFill>
                  <a:schemeClr val="lt1"/>
                </a:solidFill>
              </a:rPr>
              <a:t>Waltham Forest Divestment Guide: </a:t>
            </a:r>
            <a:r>
              <a:rPr lang="en-GB" sz="2000" u="sng">
                <a:solidFill>
                  <a:schemeClr val="lt1"/>
                </a:solidFill>
                <a:hlinkClick r:id="rId4">
                  <a:extLst>
                    <a:ext uri="{A12FA001-AC4F-418D-AE19-62706E023703}">
                      <ahyp:hlinkClr val="tx"/>
                    </a:ext>
                  </a:extLst>
                </a:hlinkClick>
              </a:rPr>
              <a:t>https://drive.google.com/file/d/1be2pTaUZIo7OWxmzQzwRSL1OIfrcAU5J/view?usp=drive_link</a:t>
            </a:r>
            <a:r>
              <a:rPr lang="en-GB" sz="2000">
                <a:solidFill>
                  <a:schemeClr val="lt1"/>
                </a:solidFill>
              </a:rPr>
              <a:t> </a:t>
            </a:r>
            <a:endParaRPr/>
          </a:p>
          <a:p>
            <a:pPr indent="-171450" lvl="0" marL="171450" rtl="0" algn="l">
              <a:lnSpc>
                <a:spcPct val="90000"/>
              </a:lnSpc>
              <a:spcBef>
                <a:spcPts val="750"/>
              </a:spcBef>
              <a:spcAft>
                <a:spcPts val="0"/>
              </a:spcAft>
              <a:buClr>
                <a:schemeClr val="lt1"/>
              </a:buClr>
              <a:buSzPts val="2000"/>
              <a:buChar char="•"/>
            </a:pPr>
            <a:r>
              <a:rPr lang="en-GB" sz="2000">
                <a:solidFill>
                  <a:schemeClr val="lt1"/>
                </a:solidFill>
              </a:rPr>
              <a:t>Greens 4 Palestine: Advice from Cllrs &amp; activists </a:t>
            </a:r>
            <a:endParaRPr/>
          </a:p>
          <a:p>
            <a:pPr indent="-171450" lvl="0" marL="171450" rtl="0" algn="l">
              <a:lnSpc>
                <a:spcPct val="90000"/>
              </a:lnSpc>
              <a:spcBef>
                <a:spcPts val="750"/>
              </a:spcBef>
              <a:spcAft>
                <a:spcPts val="0"/>
              </a:spcAft>
              <a:buClr>
                <a:schemeClr val="lt1"/>
              </a:buClr>
              <a:buSzPts val="2000"/>
              <a:buChar char="•"/>
            </a:pPr>
            <a:r>
              <a:rPr lang="en-GB" sz="2000">
                <a:solidFill>
                  <a:schemeClr val="lt1"/>
                </a:solidFill>
              </a:rPr>
              <a:t>Unison Toolkit: </a:t>
            </a:r>
            <a:r>
              <a:rPr lang="en-GB" sz="2000" u="sng">
                <a:solidFill>
                  <a:schemeClr val="lt1"/>
                </a:solidFill>
                <a:hlinkClick r:id="rId5">
                  <a:extLst>
                    <a:ext uri="{A12FA001-AC4F-418D-AE19-62706E023703}">
                      <ahyp:hlinkClr val="tx"/>
                    </a:ext>
                  </a:extLst>
                </a:hlinkClick>
              </a:rPr>
              <a:t>https://lgpsdivest.org/wp-content/uploads/2020/12/Unison-Pensions-Pack.pdf</a:t>
            </a:r>
            <a:r>
              <a:rPr lang="en-GB" sz="2000">
                <a:solidFill>
                  <a:schemeClr val="lt1"/>
                </a:solidFill>
              </a:rPr>
              <a:t> </a:t>
            </a:r>
            <a:endParaRPr/>
          </a:p>
          <a:p>
            <a:pPr indent="-171450" lvl="0" marL="171450" rtl="0" algn="l">
              <a:lnSpc>
                <a:spcPct val="90000"/>
              </a:lnSpc>
              <a:spcBef>
                <a:spcPts val="750"/>
              </a:spcBef>
              <a:spcAft>
                <a:spcPts val="0"/>
              </a:spcAft>
              <a:buClr>
                <a:schemeClr val="lt1"/>
              </a:buClr>
              <a:buSzPts val="2000"/>
              <a:buChar char="•"/>
            </a:pPr>
            <a:r>
              <a:rPr lang="en-GB" sz="2000">
                <a:solidFill>
                  <a:schemeClr val="lt1"/>
                </a:solidFill>
              </a:rPr>
              <a:t>PSC guide: </a:t>
            </a:r>
            <a:r>
              <a:rPr lang="en-GB" sz="2000" u="sng">
                <a:solidFill>
                  <a:schemeClr val="lt1"/>
                </a:solidFill>
                <a:hlinkClick r:id="rId6">
                  <a:extLst>
                    <a:ext uri="{A12FA001-AC4F-418D-AE19-62706E023703}">
                      <ahyp:hlinkClr val="tx"/>
                    </a:ext>
                  </a:extLst>
                </a:hlinkClick>
              </a:rPr>
              <a:t>https://lgpsdivest.org/wp-content/uploads/2024/10/The-Local-Government-Pension-Scheme-A-Campaigners-Guide-Public.pdf</a:t>
            </a:r>
            <a:r>
              <a:rPr lang="en-GB" sz="2000">
                <a:solidFill>
                  <a:schemeClr val="lt1"/>
                </a:solidFill>
              </a:rPr>
              <a:t> </a:t>
            </a:r>
            <a:endParaRPr/>
          </a:p>
          <a:p>
            <a:pPr indent="-44450" lvl="0" marL="171450" rtl="0" algn="l">
              <a:lnSpc>
                <a:spcPct val="90000"/>
              </a:lnSpc>
              <a:spcBef>
                <a:spcPts val="750"/>
              </a:spcBef>
              <a:spcAft>
                <a:spcPts val="0"/>
              </a:spcAft>
              <a:buClr>
                <a:schemeClr val="lt1"/>
              </a:buClr>
              <a:buSzPts val="2000"/>
              <a:buNone/>
            </a:pPr>
            <a:r>
              <a:t/>
            </a:r>
            <a:endParaRPr sz="20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3" name="Shape 133"/>
        <p:cNvGrpSpPr/>
        <p:nvPr/>
      </p:nvGrpSpPr>
      <p:grpSpPr>
        <a:xfrm>
          <a:off x="0" y="0"/>
          <a:ext cx="0" cy="0"/>
          <a:chOff x="0" y="0"/>
          <a:chExt cx="0" cy="0"/>
        </a:xfrm>
      </p:grpSpPr>
      <p:sp>
        <p:nvSpPr>
          <p:cNvPr id="134" name="Google Shape;134;p3"/>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5" name="Google Shape;135;p3"/>
          <p:cNvSpPr/>
          <p:nvPr/>
        </p:nvSpPr>
        <p:spPr>
          <a:xfrm flipH="1">
            <a:off x="0" y="0"/>
            <a:ext cx="9143997" cy="1193055"/>
          </a:xfrm>
          <a:prstGeom prst="rect">
            <a:avLst/>
          </a:prstGeom>
          <a:gradFill>
            <a:gsLst>
              <a:gs pos="0">
                <a:srgbClr val="000000"/>
              </a:gs>
              <a:gs pos="100000">
                <a:srgbClr val="0F4861"/>
              </a:gs>
            </a:gsLst>
            <a:lin ang="8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6" name="Google Shape;136;p3"/>
          <p:cNvSpPr/>
          <p:nvPr/>
        </p:nvSpPr>
        <p:spPr>
          <a:xfrm flipH="1" rot="10800000">
            <a:off x="-2" y="0"/>
            <a:ext cx="6086479" cy="1193056"/>
          </a:xfrm>
          <a:prstGeom prst="rect">
            <a:avLst/>
          </a:prstGeom>
          <a:gradFill>
            <a:gsLst>
              <a:gs pos="0">
                <a:srgbClr val="156082">
                  <a:alpha val="0"/>
                </a:srgbClr>
              </a:gs>
              <a:gs pos="20000">
                <a:srgbClr val="156082">
                  <a:alpha val="0"/>
                </a:srgbClr>
              </a:gs>
              <a:gs pos="100000">
                <a:srgbClr val="0A3041">
                  <a:alpha val="54901"/>
                </a:srgbClr>
              </a:gs>
            </a:gsLst>
            <a:lin ang="13800001"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7" name="Google Shape;137;p3"/>
          <p:cNvSpPr/>
          <p:nvPr/>
        </p:nvSpPr>
        <p:spPr>
          <a:xfrm flipH="1">
            <a:off x="6086474" y="0"/>
            <a:ext cx="3057523" cy="1193055"/>
          </a:xfrm>
          <a:prstGeom prst="rect">
            <a:avLst/>
          </a:prstGeom>
          <a:gradFill>
            <a:gsLst>
              <a:gs pos="0">
                <a:srgbClr val="156082">
                  <a:alpha val="65882"/>
                </a:srgbClr>
              </a:gs>
              <a:gs pos="100000">
                <a:srgbClr val="000000">
                  <a:alpha val="29803"/>
                </a:srgbClr>
              </a:gs>
            </a:gsLst>
            <a:lin ang="13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8" name="Google Shape;138;p3"/>
          <p:cNvSpPr/>
          <p:nvPr/>
        </p:nvSpPr>
        <p:spPr>
          <a:xfrm>
            <a:off x="344512" y="0"/>
            <a:ext cx="8799485" cy="1198074"/>
          </a:xfrm>
          <a:prstGeom prst="rect">
            <a:avLst/>
          </a:prstGeom>
          <a:gradFill>
            <a:gsLst>
              <a:gs pos="0">
                <a:srgbClr val="000000">
                  <a:alpha val="0"/>
                </a:srgbClr>
              </a:gs>
              <a:gs pos="50000">
                <a:srgbClr val="000000">
                  <a:alpha val="0"/>
                </a:srgbClr>
              </a:gs>
              <a:gs pos="99000">
                <a:srgbClr val="0A3041">
                  <a:alpha val="51764"/>
                </a:srgbClr>
              </a:gs>
              <a:gs pos="100000">
                <a:srgbClr val="0A3041">
                  <a:alpha val="51764"/>
                </a:srgbClr>
              </a:gs>
            </a:gsLst>
            <a:lin ang="16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9" name="Google Shape;139;p3"/>
          <p:cNvSpPr txBox="1"/>
          <p:nvPr>
            <p:ph type="ctrTitle"/>
          </p:nvPr>
        </p:nvSpPr>
        <p:spPr>
          <a:xfrm>
            <a:off x="1028699" y="220903"/>
            <a:ext cx="7421963" cy="77525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3000"/>
              <a:buFont typeface="Play"/>
              <a:buNone/>
            </a:pPr>
            <a:r>
              <a:rPr lang="en-GB" sz="3000">
                <a:solidFill>
                  <a:srgbClr val="FFFFFF"/>
                </a:solidFill>
                <a:latin typeface="Play"/>
                <a:ea typeface="Play"/>
                <a:cs typeface="Play"/>
                <a:sym typeface="Play"/>
              </a:rPr>
              <a:t>National picture</a:t>
            </a:r>
            <a:endParaRPr/>
          </a:p>
        </p:txBody>
      </p:sp>
      <p:sp>
        <p:nvSpPr>
          <p:cNvPr id="140" name="Google Shape;140;p3"/>
          <p:cNvSpPr txBox="1"/>
          <p:nvPr>
            <p:ph idx="1" type="subTitle"/>
          </p:nvPr>
        </p:nvSpPr>
        <p:spPr>
          <a:xfrm>
            <a:off x="311250" y="1356300"/>
            <a:ext cx="4609885" cy="3543900"/>
          </a:xfrm>
          <a:prstGeom prst="rect">
            <a:avLst/>
          </a:prstGeom>
          <a:noFill/>
          <a:ln>
            <a:noFill/>
          </a:ln>
        </p:spPr>
        <p:txBody>
          <a:bodyPr anchorCtr="0" anchor="t" bIns="91425" lIns="91425" spcFirstLastPara="1" rIns="91425" wrap="square" tIns="91425">
            <a:normAutofit/>
          </a:bodyPr>
          <a:lstStyle/>
          <a:p>
            <a:pPr indent="0" lvl="0" marL="457200" rtl="0" algn="l">
              <a:lnSpc>
                <a:spcPct val="150000"/>
              </a:lnSpc>
              <a:spcBef>
                <a:spcPts val="0"/>
              </a:spcBef>
              <a:spcAft>
                <a:spcPts val="0"/>
              </a:spcAft>
              <a:buClr>
                <a:srgbClr val="000000"/>
              </a:buClr>
              <a:buSzPts val="2700"/>
              <a:buNone/>
            </a:pPr>
            <a:r>
              <a:rPr b="1" lang="en-GB" sz="2700">
                <a:solidFill>
                  <a:srgbClr val="000000"/>
                </a:solidFill>
                <a:latin typeface="Nunito"/>
                <a:ea typeface="Nunito"/>
                <a:cs typeface="Nunito"/>
                <a:sym typeface="Nunito"/>
              </a:rPr>
              <a:t>Top 10 LGPS investors in Israeli genocide and apartheid</a:t>
            </a:r>
            <a:endParaRPr/>
          </a:p>
          <a:p>
            <a:pPr indent="0" lvl="0" marL="457200" rtl="0" algn="l">
              <a:lnSpc>
                <a:spcPct val="150000"/>
              </a:lnSpc>
              <a:spcBef>
                <a:spcPts val="600"/>
              </a:spcBef>
              <a:spcAft>
                <a:spcPts val="0"/>
              </a:spcAft>
              <a:buClr>
                <a:schemeClr val="dk1"/>
              </a:buClr>
              <a:buSzPts val="2700"/>
              <a:buNone/>
            </a:pPr>
            <a:r>
              <a:t/>
            </a:r>
            <a:endParaRPr b="1" sz="2700">
              <a:solidFill>
                <a:srgbClr val="000000"/>
              </a:solidFill>
              <a:latin typeface="Nunito"/>
              <a:ea typeface="Nunito"/>
              <a:cs typeface="Nunito"/>
              <a:sym typeface="Nunito"/>
            </a:endParaRPr>
          </a:p>
          <a:p>
            <a:pPr indent="0" lvl="0" marL="457200" rtl="0" algn="l">
              <a:lnSpc>
                <a:spcPct val="150000"/>
              </a:lnSpc>
              <a:spcBef>
                <a:spcPts val="600"/>
              </a:spcBef>
              <a:spcAft>
                <a:spcPts val="600"/>
              </a:spcAft>
              <a:buClr>
                <a:srgbClr val="000000"/>
              </a:buClr>
              <a:buSzPts val="2700"/>
              <a:buNone/>
            </a:pPr>
            <a:r>
              <a:rPr b="1" lang="en-GB" sz="2700">
                <a:solidFill>
                  <a:srgbClr val="000000"/>
                </a:solidFill>
                <a:latin typeface="Nunito"/>
                <a:ea typeface="Nunito"/>
                <a:cs typeface="Nunito"/>
                <a:sym typeface="Nunito"/>
              </a:rPr>
              <a:t>(source and image: PSC)</a:t>
            </a:r>
            <a:endParaRPr/>
          </a:p>
        </p:txBody>
      </p:sp>
      <p:pic>
        <p:nvPicPr>
          <p:cNvPr id="141" name="Google Shape;141;p3"/>
          <p:cNvPicPr preferRelativeResize="0"/>
          <p:nvPr/>
        </p:nvPicPr>
        <p:blipFill rotWithShape="1">
          <a:blip r:embed="rId3">
            <a:alphaModFix/>
          </a:blip>
          <a:srcRect b="9032" l="14983" r="13201" t="22949"/>
          <a:stretch/>
        </p:blipFill>
        <p:spPr>
          <a:xfrm>
            <a:off x="5216714" y="1356300"/>
            <a:ext cx="3616036" cy="342484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5" name="Shape 145"/>
        <p:cNvGrpSpPr/>
        <p:nvPr/>
      </p:nvGrpSpPr>
      <p:grpSpPr>
        <a:xfrm>
          <a:off x="0" y="0"/>
          <a:ext cx="0" cy="0"/>
          <a:chOff x="0" y="0"/>
          <a:chExt cx="0" cy="0"/>
        </a:xfrm>
      </p:grpSpPr>
      <p:sp>
        <p:nvSpPr>
          <p:cNvPr id="146" name="Google Shape;146;p4"/>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7" name="Google Shape;147;p4"/>
          <p:cNvSpPr/>
          <p:nvPr/>
        </p:nvSpPr>
        <p:spPr>
          <a:xfrm flipH="1" rot="5400000">
            <a:off x="-1063154" y="1063154"/>
            <a:ext cx="5156864" cy="3030558"/>
          </a:xfrm>
          <a:prstGeom prst="rect">
            <a:avLst/>
          </a:prstGeom>
          <a:gradFill>
            <a:gsLst>
              <a:gs pos="0">
                <a:srgbClr val="000000"/>
              </a:gs>
              <a:gs pos="100000">
                <a:srgbClr val="0F4861"/>
              </a:gs>
            </a:gsLst>
            <a:lin ang="18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8" name="Google Shape;148;p4"/>
          <p:cNvSpPr/>
          <p:nvPr/>
        </p:nvSpPr>
        <p:spPr>
          <a:xfrm rot="-5400000">
            <a:off x="-118871" y="1995355"/>
            <a:ext cx="3266696" cy="3028952"/>
          </a:xfrm>
          <a:prstGeom prst="rect">
            <a:avLst/>
          </a:prstGeom>
          <a:gradFill>
            <a:gsLst>
              <a:gs pos="0">
                <a:srgbClr val="156082">
                  <a:alpha val="49803"/>
                </a:srgbClr>
              </a:gs>
              <a:gs pos="100000">
                <a:srgbClr val="0A3041">
                  <a:alpha val="0"/>
                </a:srgbClr>
              </a:gs>
            </a:gsLst>
            <a:lin ang="11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9" name="Google Shape;149;p4"/>
          <p:cNvSpPr/>
          <p:nvPr/>
        </p:nvSpPr>
        <p:spPr>
          <a:xfrm flipH="1" rot="-5400000">
            <a:off x="-885662" y="1228564"/>
            <a:ext cx="5143179" cy="2686051"/>
          </a:xfrm>
          <a:prstGeom prst="rect">
            <a:avLst/>
          </a:prstGeom>
          <a:gradFill>
            <a:gsLst>
              <a:gs pos="0">
                <a:srgbClr val="000000">
                  <a:alpha val="58823"/>
                </a:srgbClr>
              </a:gs>
              <a:gs pos="69000">
                <a:srgbClr val="156082">
                  <a:alpha val="0"/>
                </a:srgbClr>
              </a:gs>
              <a:gs pos="100000">
                <a:srgbClr val="156082">
                  <a:alpha val="0"/>
                </a:srgbClr>
              </a:gs>
            </a:gsLst>
            <a:lin ang="13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0" name="Google Shape;150;p4"/>
          <p:cNvSpPr/>
          <p:nvPr/>
        </p:nvSpPr>
        <p:spPr>
          <a:xfrm rot="6097846">
            <a:off x="-560516" y="900984"/>
            <a:ext cx="3606227" cy="3066500"/>
          </a:xfrm>
          <a:custGeom>
            <a:rect b="b" l="l" r="r" t="t"/>
            <a:pathLst>
              <a:path extrusionOk="0" h="4088666" w="4808302">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0">
                <a:srgbClr val="43AFE2">
                  <a:alpha val="0"/>
                </a:srgbClr>
              </a:gs>
              <a:gs pos="39000">
                <a:srgbClr val="43AFE2">
                  <a:alpha val="0"/>
                </a:srgbClr>
              </a:gs>
              <a:gs pos="100000">
                <a:srgbClr val="0F4861">
                  <a:alpha val="25882"/>
                </a:srgbClr>
              </a:gs>
            </a:gsLst>
            <a:lin ang="186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1" name="Google Shape;151;p4"/>
          <p:cNvSpPr txBox="1"/>
          <p:nvPr>
            <p:ph type="ctrTitle"/>
          </p:nvPr>
        </p:nvSpPr>
        <p:spPr>
          <a:xfrm>
            <a:off x="495030" y="2075329"/>
            <a:ext cx="2160621" cy="2303930"/>
          </a:xfrm>
          <a:prstGeom prst="rect">
            <a:avLst/>
          </a:prstGeom>
          <a:noFill/>
          <a:ln>
            <a:noFill/>
          </a:ln>
        </p:spPr>
        <p:txBody>
          <a:bodyPr anchorCtr="0" anchor="t" bIns="91425" lIns="91425" spcFirstLastPara="1" rIns="91425" wrap="square" tIns="91425">
            <a:normAutofit/>
          </a:bodyPr>
          <a:lstStyle/>
          <a:p>
            <a:pPr indent="0" lvl="0" marL="0" rtl="0" algn="l">
              <a:lnSpc>
                <a:spcPct val="90000"/>
              </a:lnSpc>
              <a:spcBef>
                <a:spcPts val="0"/>
              </a:spcBef>
              <a:spcAft>
                <a:spcPts val="0"/>
              </a:spcAft>
              <a:buClr>
                <a:srgbClr val="FFFFFF"/>
              </a:buClr>
              <a:buSzPts val="3000"/>
              <a:buFont typeface="Play"/>
              <a:buNone/>
            </a:pPr>
            <a:r>
              <a:rPr lang="en-GB" sz="3000" u="sng">
                <a:solidFill>
                  <a:srgbClr val="FFFFFF"/>
                </a:solidFill>
              </a:rPr>
              <a:t>Divestment “successes”</a:t>
            </a:r>
            <a:endParaRPr/>
          </a:p>
        </p:txBody>
      </p:sp>
      <p:graphicFrame>
        <p:nvGraphicFramePr>
          <p:cNvPr id="152" name="Google Shape;152;p4"/>
          <p:cNvGraphicFramePr/>
          <p:nvPr/>
        </p:nvGraphicFramePr>
        <p:xfrm>
          <a:off x="4177645" y="350406"/>
          <a:ext cx="3000000" cy="3000000"/>
        </p:xfrm>
        <a:graphic>
          <a:graphicData uri="http://schemas.openxmlformats.org/drawingml/2006/table">
            <a:tbl>
              <a:tblPr bandRow="1" firstRow="1">
                <a:solidFill>
                  <a:srgbClr val="3F3F3F"/>
                </a:solidFill>
                <a:tableStyleId>{841C89F6-3AB3-4124-9D7F-55E6928B7902}</a:tableStyleId>
              </a:tblPr>
              <a:tblGrid>
                <a:gridCol w="1365900"/>
                <a:gridCol w="3257550"/>
              </a:tblGrid>
              <a:tr h="694275">
                <a:tc>
                  <a:txBody>
                    <a:bodyPr/>
                    <a:lstStyle/>
                    <a:p>
                      <a:pPr indent="0" lvl="0" marL="0" marR="0" rtl="0" algn="l">
                        <a:spcBef>
                          <a:spcPts val="0"/>
                        </a:spcBef>
                        <a:spcAft>
                          <a:spcPts val="0"/>
                        </a:spcAft>
                        <a:buNone/>
                      </a:pPr>
                      <a:r>
                        <a:rPr b="0" lang="en-GB" sz="2200" u="none" cap="none" strike="noStrike">
                          <a:solidFill>
                            <a:schemeClr val="lt1"/>
                          </a:solidFill>
                        </a:rPr>
                        <a:t>July ’24</a:t>
                      </a:r>
                      <a:endParaRPr/>
                    </a:p>
                  </a:txBody>
                  <a:tcPr marT="146675" marB="146675" marR="146675" marL="190675">
                    <a:lnL cap="flat" cmpd="sng" w="1905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c>
                  <a:txBody>
                    <a:bodyPr/>
                    <a:lstStyle/>
                    <a:p>
                      <a:pPr indent="0" lvl="0" marL="0" marR="0" rtl="0" algn="l">
                        <a:spcBef>
                          <a:spcPts val="0"/>
                        </a:spcBef>
                        <a:spcAft>
                          <a:spcPts val="0"/>
                        </a:spcAft>
                        <a:buNone/>
                      </a:pPr>
                      <a:r>
                        <a:rPr b="0" lang="en-GB" sz="2200" cap="none">
                          <a:solidFill>
                            <a:schemeClr val="lt1"/>
                          </a:solidFill>
                        </a:rPr>
                        <a:t>Waltham Forest, Islington</a:t>
                      </a:r>
                      <a:endParaRPr/>
                    </a:p>
                  </a:txBody>
                  <a:tcPr marT="146675" marB="146675" marR="146675" marL="1906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r>
              <a:tr h="749675">
                <a:tc>
                  <a:txBody>
                    <a:bodyPr/>
                    <a:lstStyle/>
                    <a:p>
                      <a:pPr indent="0" lvl="0" marL="0" marR="0" rtl="0" algn="l">
                        <a:spcBef>
                          <a:spcPts val="0"/>
                        </a:spcBef>
                        <a:spcAft>
                          <a:spcPts val="0"/>
                        </a:spcAft>
                        <a:buNone/>
                      </a:pPr>
                      <a:r>
                        <a:rPr lang="en-GB" sz="2200" cap="none">
                          <a:solidFill>
                            <a:schemeClr val="lt1"/>
                          </a:solidFill>
                        </a:rPr>
                        <a:t>Sept ’24</a:t>
                      </a:r>
                      <a:endParaRPr/>
                    </a:p>
                  </a:txBody>
                  <a:tcPr marT="146675" marB="146675" marR="146675" marL="190675">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c>
                  <a:txBody>
                    <a:bodyPr/>
                    <a:lstStyle/>
                    <a:p>
                      <a:pPr indent="0" lvl="0" marL="0" marR="0" rtl="0" algn="l">
                        <a:spcBef>
                          <a:spcPts val="0"/>
                        </a:spcBef>
                        <a:spcAft>
                          <a:spcPts val="0"/>
                        </a:spcAft>
                        <a:buNone/>
                      </a:pPr>
                      <a:r>
                        <a:rPr lang="en-GB" sz="2200" cap="none">
                          <a:solidFill>
                            <a:schemeClr val="lt1"/>
                          </a:solidFill>
                        </a:rPr>
                        <a:t>Lewisham</a:t>
                      </a:r>
                      <a:endParaRPr/>
                    </a:p>
                  </a:txBody>
                  <a:tcPr marT="146675" marB="146675" marR="146675" marL="190675">
                    <a:lnL cap="flat" cmpd="sng" w="9525">
                      <a:solidFill>
                        <a:srgbClr val="7F7F7F"/>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r>
              <a:tr h="749675">
                <a:tc>
                  <a:txBody>
                    <a:bodyPr/>
                    <a:lstStyle/>
                    <a:p>
                      <a:pPr indent="0" lvl="0" marL="0" marR="0" rtl="0" algn="l">
                        <a:spcBef>
                          <a:spcPts val="0"/>
                        </a:spcBef>
                        <a:spcAft>
                          <a:spcPts val="0"/>
                        </a:spcAft>
                        <a:buNone/>
                      </a:pPr>
                      <a:r>
                        <a:rPr lang="en-GB" sz="2200" cap="none">
                          <a:solidFill>
                            <a:schemeClr val="lt1"/>
                          </a:solidFill>
                        </a:rPr>
                        <a:t>Nov ‘24 </a:t>
                      </a:r>
                      <a:endParaRPr/>
                    </a:p>
                  </a:txBody>
                  <a:tcPr marT="146675" marB="146675" marR="146675" marL="190675">
                    <a:lnL cap="flat" cmpd="sng" w="9525">
                      <a:solidFill>
                        <a:srgbClr val="000000">
                          <a:alpha val="0"/>
                        </a:srgbClr>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7F7F7F"/>
                      </a:solidFill>
                      <a:prstDash val="solid"/>
                      <a:round/>
                      <a:headEnd len="sm" w="sm" type="none"/>
                      <a:tailEnd len="sm" w="sm" type="none"/>
                    </a:lnB>
                    <a:solidFill>
                      <a:srgbClr val="3F3F3F"/>
                    </a:solidFill>
                  </a:tcPr>
                </a:tc>
                <a:tc>
                  <a:txBody>
                    <a:bodyPr/>
                    <a:lstStyle/>
                    <a:p>
                      <a:pPr indent="0" lvl="0" marL="0" marR="0" rtl="0" algn="l">
                        <a:spcBef>
                          <a:spcPts val="0"/>
                        </a:spcBef>
                        <a:spcAft>
                          <a:spcPts val="0"/>
                        </a:spcAft>
                        <a:buNone/>
                      </a:pPr>
                      <a:r>
                        <a:rPr lang="en-GB" sz="2200" cap="none">
                          <a:solidFill>
                            <a:schemeClr val="lt1"/>
                          </a:solidFill>
                        </a:rPr>
                        <a:t>Manchester, Trafford</a:t>
                      </a:r>
                      <a:endParaRPr/>
                    </a:p>
                  </a:txBody>
                  <a:tcPr marT="146675" marB="146675" marR="146675" marL="190675">
                    <a:lnL cap="flat" cmpd="sng" w="9525">
                      <a:solidFill>
                        <a:srgbClr val="7F7F7F"/>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7F7F7F"/>
                      </a:solidFill>
                      <a:prstDash val="solid"/>
                      <a:round/>
                      <a:headEnd len="sm" w="sm" type="none"/>
                      <a:tailEnd len="sm" w="sm" type="none"/>
                    </a:lnB>
                    <a:solidFill>
                      <a:srgbClr val="3F3F3F"/>
                    </a:solidFill>
                  </a:tcPr>
                </a:tc>
              </a:tr>
              <a:tr h="749675">
                <a:tc>
                  <a:txBody>
                    <a:bodyPr/>
                    <a:lstStyle/>
                    <a:p>
                      <a:pPr indent="0" lvl="0" marL="0" marR="0" rtl="0" algn="l">
                        <a:spcBef>
                          <a:spcPts val="0"/>
                        </a:spcBef>
                        <a:spcAft>
                          <a:spcPts val="0"/>
                        </a:spcAft>
                        <a:buNone/>
                      </a:pPr>
                      <a:r>
                        <a:rPr lang="en-GB" sz="2200" cap="none">
                          <a:solidFill>
                            <a:schemeClr val="lt1"/>
                          </a:solidFill>
                        </a:rPr>
                        <a:t>Jan ’25</a:t>
                      </a:r>
                      <a:endParaRPr/>
                    </a:p>
                  </a:txBody>
                  <a:tcPr marT="146675" marB="146675" marR="146675" marL="190675">
                    <a:lnL cap="flat" cmpd="sng" w="9525">
                      <a:solidFill>
                        <a:srgbClr val="7F7F7F"/>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c>
                  <a:txBody>
                    <a:bodyPr/>
                    <a:lstStyle/>
                    <a:p>
                      <a:pPr indent="0" lvl="0" marL="0" marR="0" rtl="0" algn="l">
                        <a:spcBef>
                          <a:spcPts val="0"/>
                        </a:spcBef>
                        <a:spcAft>
                          <a:spcPts val="0"/>
                        </a:spcAft>
                        <a:buNone/>
                      </a:pPr>
                      <a:r>
                        <a:rPr lang="en-GB" sz="2200" cap="none">
                          <a:solidFill>
                            <a:schemeClr val="lt1"/>
                          </a:solidFill>
                        </a:rPr>
                        <a:t>Bristol, Tower Hamlets</a:t>
                      </a:r>
                      <a:endParaRPr/>
                    </a:p>
                  </a:txBody>
                  <a:tcPr marT="146675" marB="146675" marR="146675" marL="190675">
                    <a:lnL cap="flat" cmpd="sng" w="9525">
                      <a:solidFill>
                        <a:srgbClr val="7F7F7F"/>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7F7F7F"/>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r>
              <a:tr h="749675">
                <a:tc>
                  <a:txBody>
                    <a:bodyPr/>
                    <a:lstStyle/>
                    <a:p>
                      <a:pPr indent="0" lvl="0" marL="0" marR="0" rtl="0" algn="l">
                        <a:spcBef>
                          <a:spcPts val="0"/>
                        </a:spcBef>
                        <a:spcAft>
                          <a:spcPts val="0"/>
                        </a:spcAft>
                        <a:buNone/>
                      </a:pPr>
                      <a:r>
                        <a:rPr lang="en-GB" sz="2200" cap="none">
                          <a:solidFill>
                            <a:schemeClr val="lt1"/>
                          </a:solidFill>
                        </a:rPr>
                        <a:t>Feb ’25</a:t>
                      </a:r>
                      <a:endParaRPr/>
                    </a:p>
                  </a:txBody>
                  <a:tcPr marT="146675" marB="146675" marR="146675" marL="190675">
                    <a:lnL cap="flat" cmpd="sng" w="9525">
                      <a:solidFill>
                        <a:srgbClr val="000000">
                          <a:alpha val="0"/>
                        </a:srgbClr>
                      </a:solidFill>
                      <a:prstDash val="solid"/>
                      <a:round/>
                      <a:headEnd len="sm" w="sm" type="none"/>
                      <a:tailEnd len="sm" w="sm" type="none"/>
                    </a:lnL>
                    <a:lnR cap="flat" cmpd="sng" w="9525">
                      <a:solidFill>
                        <a:srgbClr val="7F7F7F"/>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3F3F3F"/>
                    </a:solidFill>
                  </a:tcPr>
                </a:tc>
                <a:tc>
                  <a:txBody>
                    <a:bodyPr/>
                    <a:lstStyle/>
                    <a:p>
                      <a:pPr indent="0" lvl="0" marL="0" marR="0" rtl="0" algn="l">
                        <a:spcBef>
                          <a:spcPts val="0"/>
                        </a:spcBef>
                        <a:spcAft>
                          <a:spcPts val="0"/>
                        </a:spcAft>
                        <a:buNone/>
                      </a:pPr>
                      <a:r>
                        <a:rPr lang="en-GB" sz="2200" cap="none" strike="sngStrike">
                          <a:solidFill>
                            <a:srgbClr val="FF0000"/>
                          </a:solidFill>
                        </a:rPr>
                        <a:t>Sheffield</a:t>
                      </a:r>
                      <a:r>
                        <a:rPr lang="en-GB" sz="2200" cap="none" strike="noStrike">
                          <a:solidFill>
                            <a:schemeClr val="lt1"/>
                          </a:solidFill>
                        </a:rPr>
                        <a:t>, North Somerset</a:t>
                      </a:r>
                      <a:endParaRPr sz="2200" cap="none" strike="sngStrike">
                        <a:solidFill>
                          <a:srgbClr val="FF0000"/>
                        </a:solidFill>
                      </a:endParaRPr>
                    </a:p>
                  </a:txBody>
                  <a:tcPr marT="146675" marB="146675" marR="146675" marL="190675">
                    <a:lnL cap="flat" cmpd="sng" w="9525">
                      <a:solidFill>
                        <a:srgbClr val="7F7F7F"/>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3F3F3F"/>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6" name="Shape 156"/>
        <p:cNvGrpSpPr/>
        <p:nvPr/>
      </p:nvGrpSpPr>
      <p:grpSpPr>
        <a:xfrm>
          <a:off x="0" y="0"/>
          <a:ext cx="0" cy="0"/>
          <a:chOff x="0" y="0"/>
          <a:chExt cx="0" cy="0"/>
        </a:xfrm>
      </p:grpSpPr>
      <p:sp>
        <p:nvSpPr>
          <p:cNvPr id="157" name="Google Shape;157;p5"/>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8" name="Google Shape;158;p5"/>
          <p:cNvSpPr/>
          <p:nvPr/>
        </p:nvSpPr>
        <p:spPr>
          <a:xfrm>
            <a:off x="0" y="0"/>
            <a:ext cx="9141714"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9" name="Google Shape;159;p5"/>
          <p:cNvSpPr/>
          <p:nvPr/>
        </p:nvSpPr>
        <p:spPr>
          <a:xfrm flipH="1" rot="5400000">
            <a:off x="-1057563" y="1057562"/>
            <a:ext cx="5143500" cy="3028377"/>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0" name="Google Shape;160;p5"/>
          <p:cNvSpPr/>
          <p:nvPr/>
        </p:nvSpPr>
        <p:spPr>
          <a:xfrm flipH="1" rot="5400000">
            <a:off x="-1057564" y="1065164"/>
            <a:ext cx="5143499" cy="302837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1" name="Google Shape;161;p5"/>
          <p:cNvSpPr/>
          <p:nvPr/>
        </p:nvSpPr>
        <p:spPr>
          <a:xfrm flipH="1" rot="5400000">
            <a:off x="575942" y="2691064"/>
            <a:ext cx="1876484" cy="302838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2" name="Google Shape;162;p5"/>
          <p:cNvSpPr/>
          <p:nvPr/>
        </p:nvSpPr>
        <p:spPr>
          <a:xfrm rot="-964587">
            <a:off x="-376302" y="727288"/>
            <a:ext cx="2925267" cy="3134219"/>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3" name="Google Shape;163;p5"/>
          <p:cNvSpPr/>
          <p:nvPr/>
        </p:nvSpPr>
        <p:spPr>
          <a:xfrm flipH="1" rot="5400000">
            <a:off x="-1057570" y="1049957"/>
            <a:ext cx="5143502" cy="3028376"/>
          </a:xfrm>
          <a:prstGeom prst="rect">
            <a:avLst/>
          </a:prstGeom>
          <a:gradFill>
            <a:gsLst>
              <a:gs pos="0">
                <a:srgbClr val="000000">
                  <a:alpha val="0"/>
                </a:srgbClr>
              </a:gs>
              <a:gs pos="99000">
                <a:srgbClr val="43AFE2">
                  <a:alpha val="10980"/>
                </a:srgbClr>
              </a:gs>
              <a:gs pos="100000">
                <a:srgbClr val="43AFE2">
                  <a:alpha val="10980"/>
                </a:srgbClr>
              </a:gs>
            </a:gsLst>
            <a:lin ang="7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4" name="Google Shape;164;p5"/>
          <p:cNvSpPr txBox="1"/>
          <p:nvPr>
            <p:ph type="title"/>
          </p:nvPr>
        </p:nvSpPr>
        <p:spPr>
          <a:xfrm>
            <a:off x="350041" y="440142"/>
            <a:ext cx="2401025" cy="641236"/>
          </a:xfrm>
          <a:prstGeom prst="rect">
            <a:avLst/>
          </a:prstGeom>
          <a:noFill/>
          <a:ln>
            <a:noFill/>
          </a:ln>
        </p:spPr>
        <p:txBody>
          <a:bodyPr anchorCtr="0" anchor="b" bIns="45700" lIns="91425" spcFirstLastPara="1" rIns="91425" wrap="square" tIns="45700">
            <a:normAutofit fontScale="90000"/>
          </a:bodyPr>
          <a:lstStyle/>
          <a:p>
            <a:pPr indent="0" lvl="0" marL="0" rtl="0" algn="r">
              <a:lnSpc>
                <a:spcPct val="90000"/>
              </a:lnSpc>
              <a:spcBef>
                <a:spcPts val="0"/>
              </a:spcBef>
              <a:spcAft>
                <a:spcPts val="0"/>
              </a:spcAft>
              <a:buClr>
                <a:srgbClr val="FFFFFF"/>
              </a:buClr>
              <a:buSzPct val="100000"/>
              <a:buFont typeface="Play"/>
              <a:buNone/>
            </a:pPr>
            <a:r>
              <a:rPr lang="en-GB" sz="5300">
                <a:solidFill>
                  <a:srgbClr val="FFFFFF"/>
                </a:solidFill>
              </a:rPr>
              <a:t>SYPA</a:t>
            </a:r>
            <a:r>
              <a:rPr lang="en-GB" sz="3000">
                <a:solidFill>
                  <a:srgbClr val="FFFFFF"/>
                </a:solidFill>
              </a:rPr>
              <a:t> </a:t>
            </a:r>
            <a:endParaRPr/>
          </a:p>
        </p:txBody>
      </p:sp>
      <p:sp>
        <p:nvSpPr>
          <p:cNvPr id="165" name="Google Shape;165;p5"/>
          <p:cNvSpPr txBox="1"/>
          <p:nvPr>
            <p:ph idx="1" type="body"/>
          </p:nvPr>
        </p:nvSpPr>
        <p:spPr>
          <a:xfrm>
            <a:off x="3607694" y="487110"/>
            <a:ext cx="4916510" cy="4159535"/>
          </a:xfrm>
          <a:prstGeom prst="rect">
            <a:avLst/>
          </a:prstGeom>
          <a:noFill/>
          <a:ln>
            <a:noFill/>
          </a:ln>
        </p:spPr>
        <p:txBody>
          <a:bodyPr anchorCtr="0" anchor="ctr" bIns="45700" lIns="91425" spcFirstLastPara="1" rIns="91425" wrap="square" tIns="45700">
            <a:normAutofit fontScale="92500" lnSpcReduction="20000"/>
          </a:bodyPr>
          <a:lstStyle/>
          <a:p>
            <a:pPr indent="-171450" lvl="0" marL="171450" rtl="0" algn="l">
              <a:lnSpc>
                <a:spcPct val="150000"/>
              </a:lnSpc>
              <a:spcBef>
                <a:spcPts val="0"/>
              </a:spcBef>
              <a:spcAft>
                <a:spcPts val="0"/>
              </a:spcAft>
              <a:buClr>
                <a:schemeClr val="dk1"/>
              </a:buClr>
              <a:buSzPct val="100000"/>
              <a:buChar char="•"/>
            </a:pPr>
            <a:r>
              <a:rPr lang="en-GB" sz="2000"/>
              <a:t>179 903 scheme members</a:t>
            </a:r>
            <a:endParaRPr/>
          </a:p>
          <a:p>
            <a:pPr indent="-171450" lvl="0" marL="171450" rtl="0" algn="l">
              <a:lnSpc>
                <a:spcPct val="150000"/>
              </a:lnSpc>
              <a:spcBef>
                <a:spcPts val="750"/>
              </a:spcBef>
              <a:spcAft>
                <a:spcPts val="0"/>
              </a:spcAft>
              <a:buClr>
                <a:schemeClr val="dk1"/>
              </a:buClr>
              <a:buSzPct val="100000"/>
              <a:buChar char="•"/>
            </a:pPr>
            <a:r>
              <a:rPr lang="en-GB" sz="2000"/>
              <a:t>Assets of c.£11bn</a:t>
            </a:r>
            <a:endParaRPr/>
          </a:p>
          <a:p>
            <a:pPr indent="-171450" lvl="0" marL="171450" rtl="0" algn="l">
              <a:lnSpc>
                <a:spcPct val="150000"/>
              </a:lnSpc>
              <a:spcBef>
                <a:spcPts val="750"/>
              </a:spcBef>
              <a:spcAft>
                <a:spcPts val="0"/>
              </a:spcAft>
              <a:buClr>
                <a:schemeClr val="dk1"/>
              </a:buClr>
              <a:buSzPct val="100000"/>
              <a:buChar char="•"/>
            </a:pPr>
            <a:r>
              <a:rPr lang="en-GB" sz="2000"/>
              <a:t>130-150% funded</a:t>
            </a:r>
            <a:endParaRPr/>
          </a:p>
          <a:p>
            <a:pPr indent="-171450" lvl="0" marL="171450" rtl="0" algn="l">
              <a:lnSpc>
                <a:spcPct val="150000"/>
              </a:lnSpc>
              <a:spcBef>
                <a:spcPts val="750"/>
              </a:spcBef>
              <a:spcAft>
                <a:spcPts val="0"/>
              </a:spcAft>
              <a:buClr>
                <a:schemeClr val="dk1"/>
              </a:buClr>
              <a:buSzPct val="100000"/>
              <a:buChar char="•"/>
            </a:pPr>
            <a:r>
              <a:rPr lang="en-GB" sz="2000"/>
              <a:t>c.£255.7m investment in fossil fuels (2.3% of total fund)</a:t>
            </a:r>
            <a:endParaRPr/>
          </a:p>
          <a:p>
            <a:pPr indent="-171450" lvl="0" marL="171450" rtl="0" algn="l">
              <a:lnSpc>
                <a:spcPct val="150000"/>
              </a:lnSpc>
              <a:spcBef>
                <a:spcPts val="750"/>
              </a:spcBef>
              <a:spcAft>
                <a:spcPts val="0"/>
              </a:spcAft>
              <a:buClr>
                <a:schemeClr val="dk1"/>
              </a:buClr>
              <a:buSzPct val="100000"/>
              <a:buChar char="•"/>
            </a:pPr>
            <a:r>
              <a:rPr lang="en-GB" sz="2000"/>
              <a:t>c.£108m investments in defence companies (1% of total fund)</a:t>
            </a:r>
            <a:endParaRPr/>
          </a:p>
          <a:p>
            <a:pPr indent="-171450" lvl="0" marL="171450" rtl="0" algn="l">
              <a:lnSpc>
                <a:spcPct val="150000"/>
              </a:lnSpc>
              <a:spcBef>
                <a:spcPts val="750"/>
              </a:spcBef>
              <a:spcAft>
                <a:spcPts val="0"/>
              </a:spcAft>
              <a:buClr>
                <a:schemeClr val="dk1"/>
              </a:buClr>
              <a:buSzPct val="100000"/>
              <a:buChar char="•"/>
            </a:pPr>
            <a:r>
              <a:rPr lang="en-GB" sz="2000"/>
              <a:t>£4.8m invested in Israel (0.04% of fund), </a:t>
            </a:r>
            <a:r>
              <a:rPr lang="en-GB" sz="2000" strike="sngStrike"/>
              <a:t>incl. £1.4 in govt bonds</a:t>
            </a:r>
            <a:endParaRPr strike="sngStrike"/>
          </a:p>
          <a:p>
            <a:pPr indent="-83375" lvl="0" marL="171450" rtl="0" algn="l">
              <a:lnSpc>
                <a:spcPct val="90000"/>
              </a:lnSpc>
              <a:spcBef>
                <a:spcPts val="750"/>
              </a:spcBef>
              <a:spcAft>
                <a:spcPts val="0"/>
              </a:spcAft>
              <a:buClr>
                <a:schemeClr val="dk1"/>
              </a:buClr>
              <a:buSzPct val="100000"/>
              <a:buNone/>
            </a:pPr>
            <a:r>
              <a:t/>
            </a:r>
            <a:endParaRPr sz="1500"/>
          </a:p>
        </p:txBody>
      </p:sp>
      <p:sp>
        <p:nvSpPr>
          <p:cNvPr id="166" name="Google Shape;166;p5"/>
          <p:cNvSpPr txBox="1"/>
          <p:nvPr/>
        </p:nvSpPr>
        <p:spPr>
          <a:xfrm>
            <a:off x="393047" y="2739187"/>
            <a:ext cx="2242268"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2400" u="none" cap="none" strike="noStrike">
                <a:solidFill>
                  <a:schemeClr val="lt1"/>
                </a:solidFill>
                <a:latin typeface="Arial"/>
                <a:ea typeface="Arial"/>
                <a:cs typeface="Arial"/>
                <a:sym typeface="Arial"/>
              </a:rPr>
              <a:t>Investments in Israel, defence and fossil fuels total just 3.3% of fund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0" name="Shape 170"/>
        <p:cNvGrpSpPr/>
        <p:nvPr/>
      </p:nvGrpSpPr>
      <p:grpSpPr>
        <a:xfrm>
          <a:off x="0" y="0"/>
          <a:ext cx="0" cy="0"/>
          <a:chOff x="0" y="0"/>
          <a:chExt cx="0" cy="0"/>
        </a:xfrm>
      </p:grpSpPr>
      <p:sp>
        <p:nvSpPr>
          <p:cNvPr id="171" name="Google Shape;171;p6"/>
          <p:cNvSpPr/>
          <p:nvPr/>
        </p:nvSpPr>
        <p:spPr>
          <a:xfrm>
            <a:off x="0" y="0"/>
            <a:ext cx="9144000" cy="51435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2" name="Google Shape;172;p6"/>
          <p:cNvSpPr/>
          <p:nvPr/>
        </p:nvSpPr>
        <p:spPr>
          <a:xfrm flipH="1" rot="5400000">
            <a:off x="-1057563" y="1057562"/>
            <a:ext cx="5143500" cy="3028377"/>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3" name="Google Shape;173;p6"/>
          <p:cNvSpPr/>
          <p:nvPr/>
        </p:nvSpPr>
        <p:spPr>
          <a:xfrm flipH="1" rot="5400000">
            <a:off x="-1057564" y="1065164"/>
            <a:ext cx="5143499" cy="302837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4" name="Google Shape;174;p6"/>
          <p:cNvSpPr/>
          <p:nvPr/>
        </p:nvSpPr>
        <p:spPr>
          <a:xfrm flipH="1" rot="5400000">
            <a:off x="575942" y="2691064"/>
            <a:ext cx="1876484" cy="302838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5" name="Google Shape;175;p6"/>
          <p:cNvSpPr/>
          <p:nvPr/>
        </p:nvSpPr>
        <p:spPr>
          <a:xfrm rot="-964587">
            <a:off x="-376302" y="727288"/>
            <a:ext cx="2925267" cy="3134219"/>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6" name="Google Shape;176;p6"/>
          <p:cNvSpPr/>
          <p:nvPr/>
        </p:nvSpPr>
        <p:spPr>
          <a:xfrm flipH="1" rot="5400000">
            <a:off x="-1057571" y="1057559"/>
            <a:ext cx="5143502" cy="3028376"/>
          </a:xfrm>
          <a:prstGeom prst="rect">
            <a:avLst/>
          </a:prstGeom>
          <a:gradFill>
            <a:gsLst>
              <a:gs pos="0">
                <a:srgbClr val="000000">
                  <a:alpha val="0"/>
                </a:srgbClr>
              </a:gs>
              <a:gs pos="99000">
                <a:srgbClr val="43AFE2">
                  <a:alpha val="10980"/>
                </a:srgbClr>
              </a:gs>
              <a:gs pos="100000">
                <a:srgbClr val="43AFE2">
                  <a:alpha val="10980"/>
                </a:srgbClr>
              </a:gs>
            </a:gsLst>
            <a:lin ang="7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7" name="Google Shape;177;p6"/>
          <p:cNvSpPr txBox="1"/>
          <p:nvPr>
            <p:ph type="title"/>
          </p:nvPr>
        </p:nvSpPr>
        <p:spPr>
          <a:xfrm>
            <a:off x="439858" y="1262817"/>
            <a:ext cx="2336449" cy="1797269"/>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rgbClr val="FFFFFF"/>
              </a:buClr>
              <a:buSzPts val="3000"/>
              <a:buFont typeface="Play"/>
              <a:buNone/>
            </a:pPr>
            <a:r>
              <a:rPr lang="en-GB" sz="3000">
                <a:solidFill>
                  <a:srgbClr val="FFFFFF"/>
                </a:solidFill>
              </a:rPr>
              <a:t>Green Group divestment motion </a:t>
            </a:r>
            <a:br>
              <a:rPr lang="en-GB" sz="3000">
                <a:solidFill>
                  <a:srgbClr val="FFFFFF"/>
                </a:solidFill>
              </a:rPr>
            </a:br>
            <a:r>
              <a:rPr lang="en-GB" sz="3000">
                <a:solidFill>
                  <a:srgbClr val="FFFFFF"/>
                </a:solidFill>
              </a:rPr>
              <a:t>5</a:t>
            </a:r>
            <a:r>
              <a:rPr baseline="30000" lang="en-GB" sz="3000">
                <a:solidFill>
                  <a:srgbClr val="FFFFFF"/>
                </a:solidFill>
              </a:rPr>
              <a:t>th</a:t>
            </a:r>
            <a:r>
              <a:rPr lang="en-GB" sz="3000">
                <a:solidFill>
                  <a:srgbClr val="FFFFFF"/>
                </a:solidFill>
              </a:rPr>
              <a:t> Feb 2025</a:t>
            </a:r>
            <a:endParaRPr/>
          </a:p>
        </p:txBody>
      </p:sp>
      <p:grpSp>
        <p:nvGrpSpPr>
          <p:cNvPr id="178" name="Google Shape;178;p6"/>
          <p:cNvGrpSpPr/>
          <p:nvPr/>
        </p:nvGrpSpPr>
        <p:grpSpPr>
          <a:xfrm>
            <a:off x="3678789" y="1098210"/>
            <a:ext cx="5000124" cy="3019680"/>
            <a:chOff x="0" y="535380"/>
            <a:chExt cx="5000124" cy="3019680"/>
          </a:xfrm>
        </p:grpSpPr>
        <p:sp>
          <p:nvSpPr>
            <p:cNvPr id="179" name="Google Shape;179;p6"/>
            <p:cNvSpPr/>
            <p:nvPr/>
          </p:nvSpPr>
          <p:spPr>
            <a:xfrm>
              <a:off x="0" y="535380"/>
              <a:ext cx="5000124" cy="716040"/>
            </a:xfrm>
            <a:prstGeom prst="roundRect">
              <a:avLst>
                <a:gd fmla="val 16667" name="adj"/>
              </a:avLst>
            </a:prstGeom>
            <a:gradFill>
              <a:gsLst>
                <a:gs pos="0">
                  <a:srgbClr val="EC8154"/>
                </a:gs>
                <a:gs pos="50000">
                  <a:srgbClr val="F16E27"/>
                </a:gs>
                <a:gs pos="100000">
                  <a:srgbClr val="DF5D18"/>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6"/>
            <p:cNvSpPr txBox="1"/>
            <p:nvPr/>
          </p:nvSpPr>
          <p:spPr>
            <a:xfrm>
              <a:off x="34954" y="570334"/>
              <a:ext cx="4930216" cy="646132"/>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chemeClr val="lt1"/>
                </a:buClr>
                <a:buSzPts val="1800"/>
                <a:buFont typeface="Arial"/>
                <a:buNone/>
              </a:pPr>
              <a:r>
                <a:rPr lang="en-GB" sz="1800">
                  <a:solidFill>
                    <a:schemeClr val="lt1"/>
                  </a:solidFill>
                  <a:latin typeface="Arial"/>
                  <a:ea typeface="Arial"/>
                  <a:cs typeface="Arial"/>
                  <a:sym typeface="Arial"/>
                </a:rPr>
                <a:t>Called for SYPA to divest from weapons companies, fossil fuels and Israeli gov’t bonds</a:t>
              </a:r>
              <a:endParaRPr sz="1800">
                <a:solidFill>
                  <a:schemeClr val="lt1"/>
                </a:solidFill>
                <a:latin typeface="Arial"/>
                <a:ea typeface="Arial"/>
                <a:cs typeface="Arial"/>
                <a:sym typeface="Arial"/>
              </a:endParaRPr>
            </a:p>
          </p:txBody>
        </p:sp>
        <p:sp>
          <p:nvSpPr>
            <p:cNvPr id="181" name="Google Shape;181;p6"/>
            <p:cNvSpPr/>
            <p:nvPr/>
          </p:nvSpPr>
          <p:spPr>
            <a:xfrm>
              <a:off x="0" y="1303260"/>
              <a:ext cx="5000124" cy="716040"/>
            </a:xfrm>
            <a:prstGeom prst="roundRect">
              <a:avLst>
                <a:gd fmla="val 16667" name="adj"/>
              </a:avLst>
            </a:prstGeom>
            <a:gradFill>
              <a:gsLst>
                <a:gs pos="0">
                  <a:srgbClr val="D1C74A"/>
                </a:gs>
                <a:gs pos="50000">
                  <a:srgbClr val="D0C514"/>
                </a:gs>
                <a:gs pos="100000">
                  <a:srgbClr val="BFB40A"/>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6"/>
            <p:cNvSpPr txBox="1"/>
            <p:nvPr/>
          </p:nvSpPr>
          <p:spPr>
            <a:xfrm>
              <a:off x="34954" y="1338214"/>
              <a:ext cx="4930216" cy="646132"/>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chemeClr val="lt1"/>
                </a:buClr>
                <a:buSzPts val="1800"/>
                <a:buFont typeface="Arial"/>
                <a:buNone/>
              </a:pPr>
              <a:r>
                <a:rPr lang="en-GB" sz="1800">
                  <a:solidFill>
                    <a:schemeClr val="lt1"/>
                  </a:solidFill>
                  <a:latin typeface="Arial"/>
                  <a:ea typeface="Arial"/>
                  <a:cs typeface="Arial"/>
                  <a:sym typeface="Arial"/>
                </a:rPr>
                <a:t>Called for SCC ethical procurement policy to prevent contracts with companies (e.g. Barclays)</a:t>
              </a:r>
              <a:endParaRPr sz="1800">
                <a:solidFill>
                  <a:schemeClr val="lt1"/>
                </a:solidFill>
                <a:latin typeface="Arial"/>
                <a:ea typeface="Arial"/>
                <a:cs typeface="Arial"/>
                <a:sym typeface="Arial"/>
              </a:endParaRPr>
            </a:p>
          </p:txBody>
        </p:sp>
        <p:sp>
          <p:nvSpPr>
            <p:cNvPr id="183" name="Google Shape;183;p6"/>
            <p:cNvSpPr/>
            <p:nvPr/>
          </p:nvSpPr>
          <p:spPr>
            <a:xfrm>
              <a:off x="0" y="2071140"/>
              <a:ext cx="5000124" cy="716040"/>
            </a:xfrm>
            <a:prstGeom prst="roundRect">
              <a:avLst>
                <a:gd fmla="val 16667" name="adj"/>
              </a:avLst>
            </a:prstGeom>
            <a:gradFill>
              <a:gsLst>
                <a:gs pos="0">
                  <a:srgbClr val="6AA34A"/>
                </a:gs>
                <a:gs pos="50000">
                  <a:srgbClr val="549D15"/>
                </a:gs>
                <a:gs pos="100000">
                  <a:srgbClr val="4A8F0D"/>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6"/>
            <p:cNvSpPr txBox="1"/>
            <p:nvPr/>
          </p:nvSpPr>
          <p:spPr>
            <a:xfrm>
              <a:off x="34954" y="2106094"/>
              <a:ext cx="4930216" cy="646132"/>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chemeClr val="lt1"/>
                </a:buClr>
                <a:buSzPts val="1800"/>
                <a:buFont typeface="Arial"/>
                <a:buNone/>
              </a:pPr>
              <a:r>
                <a:rPr lang="en-GB" sz="1800">
                  <a:solidFill>
                    <a:schemeClr val="lt1"/>
                  </a:solidFill>
                  <a:latin typeface="Arial"/>
                  <a:ea typeface="Arial"/>
                  <a:cs typeface="Arial"/>
                  <a:sym typeface="Arial"/>
                </a:rPr>
                <a:t>Called for end of government military support for Israel</a:t>
              </a:r>
              <a:endParaRPr sz="1800">
                <a:solidFill>
                  <a:schemeClr val="lt1"/>
                </a:solidFill>
                <a:latin typeface="Arial"/>
                <a:ea typeface="Arial"/>
                <a:cs typeface="Arial"/>
                <a:sym typeface="Arial"/>
              </a:endParaRPr>
            </a:p>
          </p:txBody>
        </p:sp>
        <p:sp>
          <p:nvSpPr>
            <p:cNvPr id="185" name="Google Shape;185;p6"/>
            <p:cNvSpPr/>
            <p:nvPr/>
          </p:nvSpPr>
          <p:spPr>
            <a:xfrm>
              <a:off x="0" y="2839020"/>
              <a:ext cx="5000124" cy="716040"/>
            </a:xfrm>
            <a:prstGeom prst="roundRect">
              <a:avLst>
                <a:gd fmla="val 16667" name="adj"/>
              </a:avLst>
            </a:prstGeom>
            <a:gradFill>
              <a:gsLst>
                <a:gs pos="0">
                  <a:srgbClr val="497B4D"/>
                </a:gs>
                <a:gs pos="50000">
                  <a:srgbClr val="126D20"/>
                </a:gs>
                <a:gs pos="100000">
                  <a:srgbClr val="0C6319"/>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6"/>
            <p:cNvSpPr txBox="1"/>
            <p:nvPr/>
          </p:nvSpPr>
          <p:spPr>
            <a:xfrm>
              <a:off x="34954" y="2873974"/>
              <a:ext cx="4930216" cy="646132"/>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chemeClr val="lt1"/>
                </a:buClr>
                <a:buSzPts val="1800"/>
                <a:buFont typeface="Arial"/>
                <a:buNone/>
              </a:pPr>
              <a:r>
                <a:rPr lang="en-GB" sz="1800">
                  <a:solidFill>
                    <a:schemeClr val="lt1"/>
                  </a:solidFill>
                  <a:latin typeface="Arial"/>
                  <a:ea typeface="Arial"/>
                  <a:cs typeface="Arial"/>
                  <a:sym typeface="Arial"/>
                </a:rPr>
                <a:t>Supported by campaigners who wrote hundreds(?) of emails to Councillors</a:t>
              </a:r>
              <a:endParaRPr sz="1800">
                <a:solidFill>
                  <a:schemeClr val="lt1"/>
                </a:solidFill>
                <a:latin typeface="Arial"/>
                <a:ea typeface="Arial"/>
                <a:cs typeface="Arial"/>
                <a:sym typeface="Aria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7"/>
          <p:cNvSpPr txBox="1"/>
          <p:nvPr>
            <p:ph idx="1" type="body"/>
          </p:nvPr>
        </p:nvSpPr>
        <p:spPr>
          <a:xfrm>
            <a:off x="628650" y="375557"/>
            <a:ext cx="7886700" cy="4523013"/>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rgbClr val="000000"/>
              </a:buClr>
              <a:buSzPct val="100000"/>
              <a:buNone/>
            </a:pPr>
            <a:r>
              <a:rPr b="1" lang="en-GB" sz="2900">
                <a:solidFill>
                  <a:srgbClr val="000000"/>
                </a:solidFill>
                <a:latin typeface="Arial"/>
                <a:ea typeface="Arial"/>
                <a:cs typeface="Arial"/>
                <a:sym typeface="Arial"/>
              </a:rPr>
              <a:t>Highlighted amendments/deletions by Labour and Lib Dems:</a:t>
            </a:r>
            <a:endParaRPr/>
          </a:p>
          <a:p>
            <a:pPr indent="0" lvl="0" marL="0" rtl="0" algn="l">
              <a:lnSpc>
                <a:spcPct val="90000"/>
              </a:lnSpc>
              <a:spcBef>
                <a:spcPts val="750"/>
              </a:spcBef>
              <a:spcAft>
                <a:spcPts val="0"/>
              </a:spcAft>
              <a:buClr>
                <a:schemeClr val="dk1"/>
              </a:buClr>
              <a:buSzPct val="100000"/>
              <a:buNone/>
            </a:pPr>
            <a:r>
              <a:t/>
            </a:r>
            <a:endParaRPr b="0" i="0" sz="2900">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100000"/>
              <a:buNone/>
            </a:pPr>
            <a:r>
              <a:rPr b="0" i="0" lang="en-GB" sz="2900">
                <a:solidFill>
                  <a:srgbClr val="000000"/>
                </a:solidFill>
                <a:latin typeface="Arial"/>
                <a:ea typeface="Arial"/>
                <a:cs typeface="Arial"/>
                <a:sym typeface="Arial"/>
              </a:rPr>
              <a:t>"Opposing Sheffield Council Taxpayers Investments In Israel, Weapons Manufacturing and Fossil Fuels"</a:t>
            </a:r>
            <a:r>
              <a:rPr b="0" i="0" lang="en-GB" sz="2900" u="none">
                <a:solidFill>
                  <a:srgbClr val="FF0000"/>
                </a:solidFill>
                <a:latin typeface="Arial"/>
                <a:ea typeface="Arial"/>
                <a:cs typeface="Arial"/>
                <a:sym typeface="Arial"/>
              </a:rPr>
              <a:t> “Ethical Investment of Pension Funds” - (new title added by Labour)</a:t>
            </a:r>
            <a:endParaRPr/>
          </a:p>
          <a:p>
            <a:pPr indent="0" lvl="0" marL="0" rtl="0" algn="l">
              <a:lnSpc>
                <a:spcPct val="90000"/>
              </a:lnSpc>
              <a:spcBef>
                <a:spcPts val="750"/>
              </a:spcBef>
              <a:spcAft>
                <a:spcPts val="0"/>
              </a:spcAft>
              <a:buClr>
                <a:schemeClr val="dk1"/>
              </a:buClr>
              <a:buSzPct val="100000"/>
              <a:buNone/>
            </a:pPr>
            <a:r>
              <a:t/>
            </a:r>
            <a:endParaRPr b="0" i="0" sz="2900" u="none">
              <a:solidFill>
                <a:srgbClr val="FF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100000"/>
              <a:buNone/>
            </a:pPr>
            <a:r>
              <a:rPr b="0" i="0" lang="en-GB" sz="2900" u="none">
                <a:solidFill>
                  <a:srgbClr val="000000"/>
                </a:solidFill>
                <a:latin typeface="Arial"/>
                <a:ea typeface="Arial"/>
                <a:cs typeface="Arial"/>
                <a:sym typeface="Arial"/>
              </a:rPr>
              <a:t>(h)      that over 46,000 people in Gaza, including 14,000 children, have been killed by Israel, and 90% of homes have been destroyed, </a:t>
            </a:r>
            <a:r>
              <a:rPr b="0" i="1" lang="en-GB" sz="2900" strike="sngStrike">
                <a:solidFill>
                  <a:srgbClr val="000000"/>
                </a:solidFill>
                <a:latin typeface="Arial"/>
                <a:ea typeface="Arial"/>
                <a:cs typeface="Arial"/>
                <a:sym typeface="Arial"/>
              </a:rPr>
              <a:t>with the help of UK-made weapons;</a:t>
            </a:r>
            <a:r>
              <a:rPr b="0" i="1" lang="en-GB" sz="2900" u="none" strike="sngStrike">
                <a:solidFill>
                  <a:srgbClr val="000000"/>
                </a:solidFill>
                <a:latin typeface="Arial"/>
                <a:ea typeface="Arial"/>
                <a:cs typeface="Arial"/>
                <a:sym typeface="Arial"/>
              </a:rPr>
              <a:t> </a:t>
            </a:r>
            <a:r>
              <a:rPr b="0" i="0" lang="en-GB" sz="2900" u="none">
                <a:solidFill>
                  <a:srgbClr val="FF0000"/>
                </a:solidFill>
                <a:latin typeface="Arial"/>
                <a:ea typeface="Arial"/>
                <a:cs typeface="Arial"/>
                <a:sym typeface="Arial"/>
              </a:rPr>
              <a:t>(deleted by Labour)</a:t>
            </a:r>
            <a:endParaRPr/>
          </a:p>
          <a:p>
            <a:pPr indent="0" lvl="0" marL="0" rtl="0" algn="l">
              <a:lnSpc>
                <a:spcPct val="90000"/>
              </a:lnSpc>
              <a:spcBef>
                <a:spcPts val="750"/>
              </a:spcBef>
              <a:spcAft>
                <a:spcPts val="0"/>
              </a:spcAft>
              <a:buClr>
                <a:schemeClr val="dk1"/>
              </a:buClr>
              <a:buSzPct val="100000"/>
              <a:buNone/>
            </a:pPr>
            <a:r>
              <a:t/>
            </a:r>
            <a:endParaRPr b="0" i="0" sz="2900" u="none">
              <a:solidFill>
                <a:srgbClr val="FF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100000"/>
              <a:buNone/>
            </a:pPr>
            <a:r>
              <a:rPr b="0" i="0" lang="en-GB" sz="2900">
                <a:solidFill>
                  <a:srgbClr val="000000"/>
                </a:solidFill>
                <a:latin typeface="Arial"/>
                <a:ea typeface="Arial"/>
                <a:cs typeface="Arial"/>
                <a:sym typeface="Arial"/>
              </a:rPr>
              <a:t>(f)       that the South Yorkshire Pensions Authority (SYPA) maintains investments in Israel, weapons manufacturing companies, and fossil fuel companies, and believes this contradicts its Responsible Investment policy principle to “do no harm”;</a:t>
            </a:r>
            <a:r>
              <a:rPr b="0" i="0" lang="en-GB" sz="2900" u="none">
                <a:solidFill>
                  <a:srgbClr val="000000"/>
                </a:solidFill>
                <a:latin typeface="Arial"/>
                <a:ea typeface="Arial"/>
                <a:cs typeface="Arial"/>
                <a:sym typeface="Arial"/>
              </a:rPr>
              <a:t> </a:t>
            </a:r>
            <a:r>
              <a:rPr b="0" i="0" lang="en-GB" sz="2900" u="none">
                <a:solidFill>
                  <a:srgbClr val="FF0000"/>
                </a:solidFill>
                <a:latin typeface="Arial"/>
                <a:ea typeface="Arial"/>
                <a:cs typeface="Arial"/>
                <a:sym typeface="Arial"/>
              </a:rPr>
              <a:t>(deleted - Labour abstention, Lib Dem against)</a:t>
            </a:r>
            <a:endParaRPr/>
          </a:p>
          <a:p>
            <a:pPr indent="0" lvl="0" marL="0" rtl="0" algn="l">
              <a:lnSpc>
                <a:spcPct val="90000"/>
              </a:lnSpc>
              <a:spcBef>
                <a:spcPts val="750"/>
              </a:spcBef>
              <a:spcAft>
                <a:spcPts val="0"/>
              </a:spcAft>
              <a:buClr>
                <a:schemeClr val="dk1"/>
              </a:buClr>
              <a:buSzPct val="100000"/>
              <a:buNone/>
            </a:pPr>
            <a:r>
              <a:t/>
            </a:r>
            <a:endParaRPr sz="1800">
              <a:solidFill>
                <a:srgbClr val="FF0000"/>
              </a:solidFill>
              <a:latin typeface="Arial"/>
              <a:ea typeface="Arial"/>
              <a:cs typeface="Arial"/>
              <a:sym typeface="Arial"/>
            </a:endParaRPr>
          </a:p>
          <a:p>
            <a:pPr indent="0" lvl="0" marL="0" rtl="0" algn="l">
              <a:lnSpc>
                <a:spcPct val="90000"/>
              </a:lnSpc>
              <a:spcBef>
                <a:spcPts val="750"/>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8"/>
          <p:cNvSpPr txBox="1"/>
          <p:nvPr>
            <p:ph idx="1" type="body"/>
          </p:nvPr>
        </p:nvSpPr>
        <p:spPr>
          <a:xfrm>
            <a:off x="693964" y="511969"/>
            <a:ext cx="7886700" cy="4321288"/>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rgbClr val="000000"/>
              </a:buClr>
              <a:buSzPct val="100000"/>
              <a:buNone/>
            </a:pPr>
            <a:r>
              <a:rPr b="0" i="0" lang="en-GB" sz="2400">
                <a:solidFill>
                  <a:srgbClr val="000000"/>
                </a:solidFill>
                <a:latin typeface="Arial"/>
                <a:ea typeface="Arial"/>
                <a:cs typeface="Arial"/>
                <a:sym typeface="Arial"/>
              </a:rPr>
              <a:t>(j)       the UK Government’s military co-operation with Israel means it risks being complicit in war crimes, including genocide;</a:t>
            </a:r>
            <a:r>
              <a:rPr b="0" i="0" lang="en-GB" sz="2400" u="none">
                <a:solidFill>
                  <a:srgbClr val="000000"/>
                </a:solidFill>
                <a:latin typeface="Arial"/>
                <a:ea typeface="Arial"/>
                <a:cs typeface="Arial"/>
                <a:sym typeface="Arial"/>
              </a:rPr>
              <a:t> </a:t>
            </a:r>
            <a:r>
              <a:rPr b="0" i="0" lang="en-GB" sz="2400" u="none">
                <a:solidFill>
                  <a:srgbClr val="B45F06"/>
                </a:solidFill>
                <a:latin typeface="Arial"/>
                <a:ea typeface="Arial"/>
                <a:cs typeface="Arial"/>
                <a:sym typeface="Arial"/>
              </a:rPr>
              <a:t>(</a:t>
            </a:r>
            <a:r>
              <a:rPr b="0" i="0" lang="en-GB" sz="2400" u="none">
                <a:solidFill>
                  <a:srgbClr val="FF0000"/>
                </a:solidFill>
                <a:latin typeface="Arial"/>
                <a:ea typeface="Arial"/>
                <a:cs typeface="Arial"/>
                <a:sym typeface="Arial"/>
              </a:rPr>
              <a:t>deleted - Labour </a:t>
            </a:r>
            <a:r>
              <a:rPr b="0" i="1" lang="en-GB" sz="2400" u="none">
                <a:solidFill>
                  <a:srgbClr val="FF0000"/>
                </a:solidFill>
                <a:latin typeface="Arial"/>
                <a:ea typeface="Arial"/>
                <a:cs typeface="Arial"/>
                <a:sym typeface="Arial"/>
              </a:rPr>
              <a:t>against</a:t>
            </a:r>
            <a:r>
              <a:rPr b="0" i="0" lang="en-GB" sz="2400" u="none">
                <a:solidFill>
                  <a:srgbClr val="FF0000"/>
                </a:solidFill>
                <a:latin typeface="Arial"/>
                <a:ea typeface="Arial"/>
                <a:cs typeface="Arial"/>
                <a:sym typeface="Arial"/>
              </a:rPr>
              <a:t>, Lib Dem against)</a:t>
            </a:r>
            <a:endParaRPr/>
          </a:p>
          <a:p>
            <a:pPr indent="0" lvl="0" marL="0" rtl="0" algn="l">
              <a:lnSpc>
                <a:spcPct val="90000"/>
              </a:lnSpc>
              <a:spcBef>
                <a:spcPts val="750"/>
              </a:spcBef>
              <a:spcAft>
                <a:spcPts val="0"/>
              </a:spcAft>
              <a:buClr>
                <a:schemeClr val="dk1"/>
              </a:buClr>
              <a:buSzPct val="100000"/>
              <a:buNone/>
            </a:pPr>
            <a:r>
              <a:t/>
            </a:r>
            <a:endParaRPr sz="2400">
              <a:solidFill>
                <a:srgbClr val="FF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100000"/>
              <a:buNone/>
            </a:pPr>
            <a:r>
              <a:rPr b="0" i="0" lang="en-GB" sz="2400">
                <a:solidFill>
                  <a:srgbClr val="000000"/>
                </a:solidFill>
                <a:latin typeface="Arial"/>
                <a:ea typeface="Arial"/>
                <a:cs typeface="Arial"/>
                <a:sym typeface="Arial"/>
              </a:rPr>
              <a:t>(k)      stemming from obligations laid out by the ICJ, councils and Local Government Pension Schemes (LGPS) must avoid procuring from or investing the funds they manage, in companies that facilitate Israel's breaches of international law, including arms companies producing weapons used by Israel, companies conducting business activities in the occupied territories, and financial institutions which finance these companies; </a:t>
            </a:r>
            <a:r>
              <a:rPr b="0" i="0" lang="en-GB" sz="2400" u="none">
                <a:solidFill>
                  <a:srgbClr val="FF0000"/>
                </a:solidFill>
                <a:latin typeface="Arial"/>
                <a:ea typeface="Arial"/>
                <a:cs typeface="Arial"/>
                <a:sym typeface="Arial"/>
              </a:rPr>
              <a:t>(deleted - Labour abstention, Lib Dem against)</a:t>
            </a:r>
            <a:endParaRPr sz="2400">
              <a:solidFill>
                <a:srgbClr val="FF0000"/>
              </a:solidFill>
              <a:latin typeface="Arial"/>
              <a:ea typeface="Arial"/>
              <a:cs typeface="Arial"/>
              <a:sym typeface="Arial"/>
            </a:endParaRPr>
          </a:p>
          <a:p>
            <a:pPr indent="0" lvl="0" marL="0" rtl="0" algn="l">
              <a:lnSpc>
                <a:spcPct val="90000"/>
              </a:lnSpc>
              <a:spcBef>
                <a:spcPts val="750"/>
              </a:spcBef>
              <a:spcAft>
                <a:spcPts val="0"/>
              </a:spcAft>
              <a:buClr>
                <a:schemeClr val="dk1"/>
              </a:buClr>
              <a:buSzPct val="100000"/>
              <a:buNone/>
            </a:pPr>
            <a:r>
              <a:t/>
            </a:r>
            <a:endParaRPr sz="1800">
              <a:solidFill>
                <a:srgbClr val="FF0000"/>
              </a:solidFill>
              <a:latin typeface="Arial"/>
              <a:ea typeface="Arial"/>
              <a:cs typeface="Arial"/>
              <a:sym typeface="Arial"/>
            </a:endParaRPr>
          </a:p>
          <a:p>
            <a:pPr indent="0" lvl="0" marL="0" rtl="0" algn="l">
              <a:lnSpc>
                <a:spcPct val="90000"/>
              </a:lnSpc>
              <a:spcBef>
                <a:spcPts val="750"/>
              </a:spcBef>
              <a:spcAft>
                <a:spcPts val="0"/>
              </a:spcAft>
              <a:buClr>
                <a:schemeClr val="dk1"/>
              </a:buClr>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9"/>
          <p:cNvSpPr txBox="1"/>
          <p:nvPr>
            <p:ph idx="1" type="body"/>
          </p:nvPr>
        </p:nvSpPr>
        <p:spPr>
          <a:xfrm>
            <a:off x="628650" y="400050"/>
            <a:ext cx="7886700" cy="423267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2400"/>
              <a:buNone/>
            </a:pPr>
            <a:r>
              <a:rPr b="0" i="0" lang="en-GB" sz="2400" u="none">
                <a:solidFill>
                  <a:srgbClr val="000000"/>
                </a:solidFill>
                <a:latin typeface="Arial"/>
                <a:ea typeface="Arial"/>
                <a:cs typeface="Arial"/>
                <a:sym typeface="Arial"/>
              </a:rPr>
              <a:t>resolves to:</a:t>
            </a:r>
            <a:endParaRPr b="0" sz="1800"/>
          </a:p>
          <a:p>
            <a:pPr indent="0" lvl="0" marL="0" rtl="0" algn="l">
              <a:lnSpc>
                <a:spcPct val="90000"/>
              </a:lnSpc>
              <a:spcBef>
                <a:spcPts val="750"/>
              </a:spcBef>
              <a:spcAft>
                <a:spcPts val="0"/>
              </a:spcAft>
              <a:buClr>
                <a:schemeClr val="dk1"/>
              </a:buClr>
              <a:buSzPts val="1800"/>
              <a:buNone/>
            </a:pPr>
            <a:br>
              <a:rPr b="0" lang="en-GB" sz="1800"/>
            </a:br>
            <a:r>
              <a:rPr b="0" i="0" lang="en-GB" sz="2400">
                <a:solidFill>
                  <a:srgbClr val="000000"/>
                </a:solidFill>
                <a:latin typeface="Arial"/>
                <a:ea typeface="Arial"/>
                <a:cs typeface="Arial"/>
                <a:sym typeface="Arial"/>
              </a:rPr>
              <a:t>(l)       demand the Government ends all arms trade with Israel; stops supporting its military campaigns in Palestine, Lebanon and Syria; and supports accountability at the ICJ and ICC; </a:t>
            </a:r>
            <a:r>
              <a:rPr b="0" i="0" lang="en-GB" sz="2400" u="none">
                <a:solidFill>
                  <a:srgbClr val="FF0000"/>
                </a:solidFill>
                <a:latin typeface="Arial"/>
                <a:ea typeface="Arial"/>
                <a:cs typeface="Arial"/>
                <a:sym typeface="Arial"/>
              </a:rPr>
              <a:t>(deleted - Labour abstention, Lib Dem against)</a:t>
            </a:r>
            <a:endParaRPr sz="2400">
              <a:solidFill>
                <a:srgbClr val="FF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21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