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embeddedFontLst>
    <p:embeddedFont>
      <p:font typeface="Play"/>
      <p:regular r:id="rId19"/>
      <p:bold r:id="rId20"/>
    </p:embeddedFont>
    <p:embeddedFont>
      <p:font typeface="Nuni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5" roundtripDataSignature="AMtx7mhyaeo16tQtVn5N1Vu9SoQomDrN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AB5B37B-D10F-41CE-A580-4FD7E99216A4}">
  <a:tblStyle styleId="{5AB5B37B-D10F-41CE-A580-4FD7E99216A4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6E6E6"/>
          </a:solidFill>
        </a:fill>
      </a:tcStyle>
    </a:wholeTbl>
    <a:band1H>
      <a:tcTxStyle b="off" i="off"/>
      <a:tcStyle>
        <a:fill>
          <a:solidFill>
            <a:srgbClr val="CACA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CACACA"/>
          </a:solidFill>
        </a:fill>
      </a:tcStyle>
    </a:band1V>
    <a:band2V>
      <a:tcTxStyle b="off" i="off"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dk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dk1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-bold.fntdata"/><Relationship Id="rId22" Type="http://schemas.openxmlformats.org/officeDocument/2006/relationships/font" Target="fonts/Nunito-bold.fntdata"/><Relationship Id="rId21" Type="http://schemas.openxmlformats.org/officeDocument/2006/relationships/font" Target="fonts/Nunito-regular.fntdata"/><Relationship Id="rId24" Type="http://schemas.openxmlformats.org/officeDocument/2006/relationships/font" Target="fonts/Nunito-boldItalic.fntdata"/><Relationship Id="rId23" Type="http://schemas.openxmlformats.org/officeDocument/2006/relationships/font" Target="fonts/Nuni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Play-regular.fntdata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a8d014a33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9" name="Google Shape;169;g3a8d014a33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a8d014a334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g3a8d014a334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9" name="Google Shape;189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" name="Google Shape;7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9" name="Google Shape;119;p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3" name="Google Shape;133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a8d014a334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g3a8d014a334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a8d014a334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1" name="Google Shape;151;g3a8d014a334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8d014a33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0" name="Google Shape;160;g3a8d014a33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a8d014a334_0_4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g3a8d014a334_0_4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g3a8d014a334_0_4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a8d014a334_0_46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g3a8d014a334_0_46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g3a8d014a334_0_46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a8d014a334_0_46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014a334_0_46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4400">
                <a:solidFill>
                  <a:schemeClr val="lt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g3a8d014a334_0_46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g3a8d014a334_0_46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g3a8d014a334_0_46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g3a8d014a334_0_46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57575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a8d014a334_0_42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g3a8d014a334_0_42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a8d014a334_0_4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g3a8d014a334_0_4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g3a8d014a334_0_4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a8d014a334_0_43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g3a8d014a334_0_43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g3a8d014a334_0_43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g3a8d014a334_0_4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a8d014a334_0_44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g3a8d014a334_0_44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a8d014a334_0_44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g3a8d014a334_0_44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g3a8d014a334_0_44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a8d014a334_0_44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g3a8d014a334_0_4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a8d014a334_0_45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g3a8d014a334_0_45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g3a8d014a334_0_45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g3a8d014a334_0_45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g3a8d014a334_0_4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a8d014a334_0_45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g3a8d014a334_0_45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a8d014a334_0_4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g3a8d014a334_0_4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g3a8d014a334_0_4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Relationship Id="rId4" Type="http://schemas.openxmlformats.org/officeDocument/2006/relationships/hyperlink" Target="https://drive.google.com/file/d/1be2pTaUZIo7OWxmzQzwRSL1OIfrcAU5J/view?usp=drive_link" TargetMode="External"/><Relationship Id="rId5" Type="http://schemas.openxmlformats.org/officeDocument/2006/relationships/hyperlink" Target="https://lgpsdivest.org/wp-content/uploads/2020/12/Unison-Pensions-Pack.pdf" TargetMode="External"/><Relationship Id="rId6" Type="http://schemas.openxmlformats.org/officeDocument/2006/relationships/hyperlink" Target="https://lgpsdivest.org/wp-content/uploads/2024/10/The-Local-Government-Pension-Scheme-A-Campaigners-Guide-Public.pdf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Relationship Id="rId6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 rot="10800000">
            <a:off x="-1" y="-17019"/>
            <a:ext cx="9143998" cy="3280596"/>
          </a:xfrm>
          <a:prstGeom prst="rect">
            <a:avLst/>
          </a:prstGeom>
          <a:gradFill>
            <a:gsLst>
              <a:gs pos="0">
                <a:srgbClr val="0F4861"/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 rot="5400000">
            <a:off x="2931539" y="-2948881"/>
            <a:ext cx="3280918" cy="9144000"/>
          </a:xfrm>
          <a:prstGeom prst="rect">
            <a:avLst/>
          </a:prstGeom>
          <a:gradFill>
            <a:gsLst>
              <a:gs pos="0">
                <a:srgbClr val="156082">
                  <a:alpha val="0"/>
                </a:srgbClr>
              </a:gs>
              <a:gs pos="40000">
                <a:srgbClr val="156082">
                  <a:alpha val="0"/>
                </a:srgbClr>
              </a:gs>
              <a:gs pos="100000">
                <a:srgbClr val="0F4861">
                  <a:alpha val="51372"/>
                </a:srgbClr>
              </a:gs>
            </a:gsLst>
            <a:lin ang="2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 rot="5400000">
            <a:off x="3102522" y="-2777901"/>
            <a:ext cx="3280596" cy="8802359"/>
          </a:xfrm>
          <a:prstGeom prst="rect">
            <a:avLst/>
          </a:prstGeom>
          <a:gradFill>
            <a:gsLst>
              <a:gs pos="0">
                <a:srgbClr val="156082">
                  <a:alpha val="0"/>
                </a:srgbClr>
              </a:gs>
              <a:gs pos="17000">
                <a:srgbClr val="156082">
                  <a:alpha val="0"/>
                </a:srgbClr>
              </a:gs>
              <a:gs pos="100000">
                <a:srgbClr val="000000">
                  <a:alpha val="36470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4" name="Google Shape;64;p1"/>
          <p:cNvSpPr/>
          <p:nvPr/>
        </p:nvSpPr>
        <p:spPr>
          <a:xfrm>
            <a:off x="-3" y="-17017"/>
            <a:ext cx="6406863" cy="3280594"/>
          </a:xfrm>
          <a:prstGeom prst="rect">
            <a:avLst/>
          </a:prstGeom>
          <a:gradFill>
            <a:gsLst>
              <a:gs pos="0">
                <a:srgbClr val="0A3041">
                  <a:alpha val="0"/>
                </a:srgbClr>
              </a:gs>
              <a:gs pos="100000">
                <a:srgbClr val="000000">
                  <a:alpha val="24313"/>
                </a:srgbClr>
              </a:gs>
            </a:gsLst>
            <a:lin ang="18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5" name="Google Shape;65;p1"/>
          <p:cNvSpPr/>
          <p:nvPr/>
        </p:nvSpPr>
        <p:spPr>
          <a:xfrm rot="-9091028">
            <a:off x="4459073" y="-774039"/>
            <a:ext cx="3742610" cy="3329347"/>
          </a:xfrm>
          <a:custGeom>
            <a:rect b="b" l="l" r="r" t="t"/>
            <a:pathLst>
              <a:path extrusionOk="0" h="4439131" w="4990147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rgbClr val="156082">
                  <a:alpha val="21568"/>
                </a:srgbClr>
              </a:gs>
              <a:gs pos="87000">
                <a:srgbClr val="43AFE2">
                  <a:alpha val="1568"/>
                </a:srgbClr>
              </a:gs>
              <a:gs pos="100000">
                <a:srgbClr val="43AFE2">
                  <a:alpha val="1568"/>
                </a:srgbClr>
              </a:gs>
            </a:gsLst>
            <a:lin ang="8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"/>
          <p:cNvSpPr txBox="1"/>
          <p:nvPr>
            <p:ph type="ctrTitle"/>
          </p:nvPr>
        </p:nvSpPr>
        <p:spPr>
          <a:xfrm>
            <a:off x="986118" y="551329"/>
            <a:ext cx="7540322" cy="219635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Play"/>
              <a:buNone/>
            </a:pPr>
            <a:r>
              <a:rPr lang="en-GB" sz="3600">
                <a:solidFill>
                  <a:srgbClr val="FFFFFF"/>
                </a:solidFill>
              </a:rPr>
              <a:t>Local Government Pension Schemes</a:t>
            </a:r>
            <a:endParaRPr/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1013011" y="3653118"/>
            <a:ext cx="7504463" cy="109369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</a:pPr>
            <a:r>
              <a:rPr lang="en-GB">
                <a:latin typeface="Nunito"/>
                <a:ea typeface="Nunito"/>
                <a:cs typeface="Nunito"/>
                <a:sym typeface="Nunito"/>
              </a:rPr>
              <a:t>Investing members’ money in death, destruction and climate catastrophe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a8d014a334_0_18"/>
          <p:cNvSpPr/>
          <p:nvPr/>
        </p:nvSpPr>
        <p:spPr>
          <a:xfrm>
            <a:off x="0" y="-2493"/>
            <a:ext cx="9144000" cy="51459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g3a8d014a334_0_18"/>
          <p:cNvSpPr/>
          <p:nvPr/>
        </p:nvSpPr>
        <p:spPr>
          <a:xfrm>
            <a:off x="0" y="0"/>
            <a:ext cx="8840066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g3a8d014a334_0_18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g3a8d014a334_0_1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</a:pPr>
            <a:r>
              <a:rPr lang="en-GB" sz="4400"/>
              <a:t>Pension pooling</a:t>
            </a:r>
            <a:endParaRPr/>
          </a:p>
        </p:txBody>
      </p:sp>
      <p:sp>
        <p:nvSpPr>
          <p:cNvPr id="175" name="Google Shape;175;g3a8d014a334_0_18"/>
          <p:cNvSpPr txBox="1"/>
          <p:nvPr>
            <p:ph idx="1" type="body"/>
          </p:nvPr>
        </p:nvSpPr>
        <p:spPr>
          <a:xfrm>
            <a:off x="628650" y="1508124"/>
            <a:ext cx="38226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-228600" lvl="0" marL="28575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Government has mandated further pooling with each pool to have minimum assets of over £100bn</a:t>
            </a:r>
            <a:endParaRPr sz="1400">
              <a:solidFill>
                <a:schemeClr val="dk1"/>
              </a:solidFill>
            </a:endParaRPr>
          </a:p>
          <a:p>
            <a:pPr indent="-228600" lvl="0" marL="28575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Investment decisions to be made by pools</a:t>
            </a:r>
            <a:endParaRPr sz="1400">
              <a:solidFill>
                <a:schemeClr val="dk1"/>
              </a:solidFill>
            </a:endParaRPr>
          </a:p>
          <a:p>
            <a:pPr indent="-228600" lvl="0" marL="28575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Investment advice to be provided by pool</a:t>
            </a:r>
            <a:endParaRPr sz="1400">
              <a:solidFill>
                <a:schemeClr val="dk1"/>
              </a:solidFill>
            </a:endParaRPr>
          </a:p>
          <a:p>
            <a:pPr indent="-228600" lvl="0" marL="28575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LGPS to set asset allocation and have high level strategy statement </a:t>
            </a:r>
            <a:r>
              <a:rPr i="1" lang="en-GB" sz="1500"/>
              <a:t>only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  <p:sp>
        <p:nvSpPr>
          <p:cNvPr id="176" name="Google Shape;176;g3a8d014a334_0_18"/>
          <p:cNvSpPr txBox="1"/>
          <p:nvPr/>
        </p:nvSpPr>
        <p:spPr>
          <a:xfrm>
            <a:off x="4692649" y="1508124"/>
            <a:ext cx="38226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9525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a8d014a334_0_43"/>
          <p:cNvSpPr/>
          <p:nvPr/>
        </p:nvSpPr>
        <p:spPr>
          <a:xfrm>
            <a:off x="0" y="-2493"/>
            <a:ext cx="9144000" cy="514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g3a8d014a334_0_43"/>
          <p:cNvSpPr/>
          <p:nvPr/>
        </p:nvSpPr>
        <p:spPr>
          <a:xfrm>
            <a:off x="0" y="0"/>
            <a:ext cx="8840066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3a8d014a334_0_43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g3a8d014a334_0_43"/>
          <p:cNvSpPr txBox="1"/>
          <p:nvPr>
            <p:ph type="title"/>
          </p:nvPr>
        </p:nvSpPr>
        <p:spPr>
          <a:xfrm>
            <a:off x="628650" y="326143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lay"/>
              <a:buNone/>
            </a:pPr>
            <a:r>
              <a:rPr lang="en-GB">
                <a:solidFill>
                  <a:schemeClr val="dk1"/>
                </a:solidFill>
              </a:rPr>
              <a:t>What </a:t>
            </a:r>
            <a:r>
              <a:rPr i="1" lang="en-GB">
                <a:solidFill>
                  <a:schemeClr val="dk1"/>
                </a:solidFill>
              </a:rPr>
              <a:t>can</a:t>
            </a:r>
            <a:r>
              <a:rPr lang="en-GB">
                <a:solidFill>
                  <a:schemeClr val="dk1"/>
                </a:solidFill>
              </a:rPr>
              <a:t> we do?</a:t>
            </a:r>
            <a:endParaRPr/>
          </a:p>
        </p:txBody>
      </p:sp>
      <p:sp>
        <p:nvSpPr>
          <p:cNvPr id="185" name="Google Shape;185;g3a8d014a334_0_43"/>
          <p:cNvSpPr txBox="1"/>
          <p:nvPr>
            <p:ph idx="1" type="body"/>
          </p:nvPr>
        </p:nvSpPr>
        <p:spPr>
          <a:xfrm>
            <a:off x="628650" y="1508124"/>
            <a:ext cx="38226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>
                <a:solidFill>
                  <a:schemeClr val="dk1"/>
                </a:solidFill>
              </a:rPr>
              <a:t>Scrutiny, scrutiny, scrutiny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>
                <a:solidFill>
                  <a:schemeClr val="dk1"/>
                </a:solidFill>
              </a:rPr>
              <a:t>Be a conscientious objector and be vocal about it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>
                <a:solidFill>
                  <a:schemeClr val="dk1"/>
                </a:solidFill>
              </a:rPr>
              <a:t>Use climate impact to get round fiduciary duty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>
                <a:solidFill>
                  <a:schemeClr val="dk1"/>
                </a:solidFill>
              </a:rPr>
              <a:t>International law - government is not going to respond to SAB re: PSC letter.</a:t>
            </a:r>
            <a:endParaRPr>
              <a:solidFill>
                <a:schemeClr val="dk1"/>
              </a:solidFill>
            </a:endParaRPr>
          </a:p>
          <a:p>
            <a:pPr indent="-222250" lvl="0" marL="28575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  <p:sp>
        <p:nvSpPr>
          <p:cNvPr id="186" name="Google Shape;186;g3a8d014a334_0_43"/>
          <p:cNvSpPr txBox="1"/>
          <p:nvPr/>
        </p:nvSpPr>
        <p:spPr>
          <a:xfrm>
            <a:off x="4692649" y="1508124"/>
            <a:ext cx="38226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9525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" name="Google Shape;192;p24"/>
          <p:cNvGrpSpPr/>
          <p:nvPr/>
        </p:nvGrpSpPr>
        <p:grpSpPr>
          <a:xfrm>
            <a:off x="-1" y="0"/>
            <a:ext cx="3436144" cy="5143500"/>
            <a:chOff x="-2" y="-1"/>
            <a:chExt cx="4581526" cy="6858002"/>
          </a:xfrm>
        </p:grpSpPr>
        <p:grpSp>
          <p:nvGrpSpPr>
            <p:cNvPr id="193" name="Google Shape;193;p24"/>
            <p:cNvGrpSpPr/>
            <p:nvPr/>
          </p:nvGrpSpPr>
          <p:grpSpPr>
            <a:xfrm>
              <a:off x="-2" y="-1"/>
              <a:ext cx="4572002" cy="6858002"/>
              <a:chOff x="-2" y="-1"/>
              <a:chExt cx="4572002" cy="6858002"/>
            </a:xfrm>
          </p:grpSpPr>
          <p:sp>
            <p:nvSpPr>
              <p:cNvPr id="194" name="Google Shape;194;p24"/>
              <p:cNvSpPr/>
              <p:nvPr/>
            </p:nvSpPr>
            <p:spPr>
              <a:xfrm>
                <a:off x="-2" y="-1"/>
                <a:ext cx="4572002" cy="6858002"/>
              </a:xfrm>
              <a:custGeom>
                <a:rect b="b" l="l" r="r" t="t"/>
                <a:pathLst>
                  <a:path extrusionOk="0" h="6858002" w="4572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5" name="Google Shape;195;p24"/>
              <p:cNvSpPr/>
              <p:nvPr/>
            </p:nvSpPr>
            <p:spPr>
              <a:xfrm>
                <a:off x="-2" y="-1"/>
                <a:ext cx="4572002" cy="6858002"/>
              </a:xfrm>
              <a:custGeom>
                <a:rect b="b" l="l" r="r" t="t"/>
                <a:pathLst>
                  <a:path extrusionOk="0" h="6858002" w="4572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dk1">
                  <a:alpha val="85490"/>
                </a:scheme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6" name="Google Shape;196;p24"/>
            <p:cNvGrpSpPr/>
            <p:nvPr/>
          </p:nvGrpSpPr>
          <p:grpSpPr>
            <a:xfrm>
              <a:off x="3697283" y="0"/>
              <a:ext cx="884241" cy="6858002"/>
              <a:chOff x="3697283" y="0"/>
              <a:chExt cx="884241" cy="6858002"/>
            </a:xfrm>
          </p:grpSpPr>
          <p:grpSp>
            <p:nvGrpSpPr>
              <p:cNvPr id="197" name="Google Shape;197;p24"/>
              <p:cNvGrpSpPr/>
              <p:nvPr/>
            </p:nvGrpSpPr>
            <p:grpSpPr>
              <a:xfrm>
                <a:off x="3697283" y="0"/>
                <a:ext cx="884241" cy="6858001"/>
                <a:chOff x="3697283" y="0"/>
                <a:chExt cx="884241" cy="6858001"/>
              </a:xfrm>
            </p:grpSpPr>
            <p:sp>
              <p:nvSpPr>
                <p:cNvPr id="198" name="Google Shape;198;p24"/>
                <p:cNvSpPr/>
                <p:nvPr/>
              </p:nvSpPr>
              <p:spPr>
                <a:xfrm flipH="1" rot="-5400000">
                  <a:off x="705641" y="2991642"/>
                  <a:ext cx="6858001" cy="874716"/>
                </a:xfrm>
                <a:custGeom>
                  <a:rect b="b" l="l" r="r" t="t"/>
                  <a:pathLst>
                    <a:path extrusionOk="0" h="874716" w="6858001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9" name="Google Shape;199;p24"/>
                <p:cNvSpPr/>
                <p:nvPr/>
              </p:nvSpPr>
              <p:spPr>
                <a:xfrm flipH="1" rot="-5400000">
                  <a:off x="715166" y="2991642"/>
                  <a:ext cx="6858001" cy="874716"/>
                </a:xfrm>
                <a:custGeom>
                  <a:rect b="b" l="l" r="r" t="t"/>
                  <a:pathLst>
                    <a:path extrusionOk="0" h="874716" w="6858001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200" name="Google Shape;200;p24"/>
              <p:cNvGrpSpPr/>
              <p:nvPr/>
            </p:nvGrpSpPr>
            <p:grpSpPr>
              <a:xfrm>
                <a:off x="3697283" y="1"/>
                <a:ext cx="884241" cy="6858001"/>
                <a:chOff x="3697283" y="0"/>
                <a:chExt cx="884241" cy="6858001"/>
              </a:xfrm>
            </p:grpSpPr>
            <p:sp>
              <p:nvSpPr>
                <p:cNvPr id="201" name="Google Shape;201;p24"/>
                <p:cNvSpPr/>
                <p:nvPr/>
              </p:nvSpPr>
              <p:spPr>
                <a:xfrm flipH="1" rot="-5400000">
                  <a:off x="705641" y="2991642"/>
                  <a:ext cx="6858001" cy="874716"/>
                </a:xfrm>
                <a:custGeom>
                  <a:rect b="b" l="l" r="r" t="t"/>
                  <a:pathLst>
                    <a:path extrusionOk="0" h="874716" w="6858001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blipFill rotWithShape="1">
                  <a:blip r:embed="rId3">
                    <a:alphaModFix amt="57000"/>
                  </a:blip>
                  <a:tile algn="tl" flip="none" tx="0" sx="100000" ty="0" sy="100000"/>
                </a:blip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02" name="Google Shape;202;p24"/>
                <p:cNvSpPr/>
                <p:nvPr/>
              </p:nvSpPr>
              <p:spPr>
                <a:xfrm flipH="1" rot="-5400000">
                  <a:off x="715166" y="2991642"/>
                  <a:ext cx="6858001" cy="874716"/>
                </a:xfrm>
                <a:custGeom>
                  <a:rect b="b" l="l" r="r" t="t"/>
                  <a:pathLst>
                    <a:path extrusionOk="0" h="874716" w="6858001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blipFill rotWithShape="1">
                  <a:blip r:embed="rId3">
                    <a:alphaModFix amt="57000"/>
                  </a:blip>
                  <a:tile algn="tl" flip="none" tx="0" sx="100000" ty="0" sy="100000"/>
                </a:blip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r>
                    <a:t/>
                  </a:r>
                  <a:endParaRPr b="0" i="0" sz="18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sp>
        <p:nvSpPr>
          <p:cNvPr id="203" name="Google Shape;203;p24"/>
          <p:cNvSpPr txBox="1"/>
          <p:nvPr>
            <p:ph type="title"/>
          </p:nvPr>
        </p:nvSpPr>
        <p:spPr>
          <a:xfrm>
            <a:off x="620316" y="1231314"/>
            <a:ext cx="1991915" cy="2409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Play"/>
              <a:buNone/>
            </a:pPr>
            <a:r>
              <a:rPr lang="en-GB" sz="3000"/>
              <a:t>Resources</a:t>
            </a:r>
            <a:endParaRPr/>
          </a:p>
        </p:txBody>
      </p:sp>
      <p:sp>
        <p:nvSpPr>
          <p:cNvPr id="204" name="Google Shape;204;p24"/>
          <p:cNvSpPr txBox="1"/>
          <p:nvPr>
            <p:ph idx="1" type="body"/>
          </p:nvPr>
        </p:nvSpPr>
        <p:spPr>
          <a:xfrm>
            <a:off x="3924300" y="343949"/>
            <a:ext cx="4605337" cy="4504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GB" sz="2000">
                <a:solidFill>
                  <a:schemeClr val="lt1"/>
                </a:solidFill>
              </a:rPr>
              <a:t>Waltham Forest Divestment Guide: </a:t>
            </a:r>
            <a:r>
              <a:rPr lang="en-GB" sz="2000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https://drive.google.com/file/d/1be2pTaUZIo7OWxmzQzwRSL1OIfrcAU5J/view?usp=drive_link</a:t>
            </a:r>
            <a:r>
              <a:rPr lang="en-GB" sz="2000">
                <a:solidFill>
                  <a:schemeClr val="lt1"/>
                </a:solidFill>
              </a:rPr>
              <a:t>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GB" sz="2000">
                <a:solidFill>
                  <a:schemeClr val="lt1"/>
                </a:solidFill>
              </a:rPr>
              <a:t>Greens 4 Palestine: Advice from Cllrs &amp; activists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GB" sz="2000">
                <a:solidFill>
                  <a:schemeClr val="lt1"/>
                </a:solidFill>
              </a:rPr>
              <a:t>Unison Toolkit: </a:t>
            </a:r>
            <a:r>
              <a:rPr lang="en-GB" sz="2000" u="sng">
                <a:solidFill>
                  <a:schemeClr val="lt1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https://lgpsdivest.org/wp-content/uploads/2020/12/Unison-Pensions-Pack.pdf</a:t>
            </a:r>
            <a:r>
              <a:rPr lang="en-GB" sz="2000">
                <a:solidFill>
                  <a:schemeClr val="lt1"/>
                </a:solidFill>
              </a:rPr>
              <a:t> </a:t>
            </a:r>
            <a:endParaRPr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en-GB" sz="2000">
                <a:solidFill>
                  <a:schemeClr val="lt1"/>
                </a:solidFill>
              </a:rPr>
              <a:t>PSC guide: </a:t>
            </a:r>
            <a:r>
              <a:rPr lang="en-GB" sz="2000" u="sng">
                <a:solidFill>
                  <a:schemeClr val="lt1"/>
                </a:solid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https://lgpsdivest.org/wp-content/uploads/2024/10/The-Local-Government-Pension-Scheme-A-Campaigners-Guide-Public.pdf</a:t>
            </a:r>
            <a:r>
              <a:rPr lang="en-GB" sz="2000">
                <a:solidFill>
                  <a:schemeClr val="lt1"/>
                </a:solidFill>
              </a:rPr>
              <a:t> </a:t>
            </a:r>
            <a:endParaRPr/>
          </a:p>
          <a:p>
            <a:pPr indent="-44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/>
          <p:nvPr/>
        </p:nvSpPr>
        <p:spPr>
          <a:xfrm flipH="1">
            <a:off x="1" y="0"/>
            <a:ext cx="9143999" cy="1181966"/>
          </a:xfrm>
          <a:prstGeom prst="rect">
            <a:avLst/>
          </a:prstGeom>
          <a:gradFill>
            <a:gsLst>
              <a:gs pos="0">
                <a:srgbClr val="000000">
                  <a:alpha val="95294"/>
                </a:srgbClr>
              </a:gs>
              <a:gs pos="100000">
                <a:srgbClr val="0F4861"/>
              </a:gs>
            </a:gsLst>
            <a:lin ang="8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/>
          <p:nvPr/>
        </p:nvSpPr>
        <p:spPr>
          <a:xfrm flipH="1" rot="10800000">
            <a:off x="6096642" y="0"/>
            <a:ext cx="3047358" cy="1182309"/>
          </a:xfrm>
          <a:prstGeom prst="rect">
            <a:avLst/>
          </a:prstGeom>
          <a:gradFill>
            <a:gsLst>
              <a:gs pos="0">
                <a:srgbClr val="0A3041">
                  <a:alpha val="67450"/>
                </a:srgbClr>
              </a:gs>
              <a:gs pos="19000">
                <a:srgbClr val="0A3041">
                  <a:alpha val="67450"/>
                </a:srgbClr>
              </a:gs>
              <a:gs pos="100000">
                <a:srgbClr val="156082">
                  <a:alpha val="78431"/>
                </a:srgbClr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/>
          <p:nvPr/>
        </p:nvSpPr>
        <p:spPr>
          <a:xfrm rot="5400000">
            <a:off x="3980833" y="-3980834"/>
            <a:ext cx="1182335" cy="9144002"/>
          </a:xfrm>
          <a:prstGeom prst="rect">
            <a:avLst/>
          </a:prstGeom>
          <a:gradFill>
            <a:gsLst>
              <a:gs pos="0">
                <a:srgbClr val="156082">
                  <a:alpha val="0"/>
                </a:srgbClr>
              </a:gs>
              <a:gs pos="23000">
                <a:srgbClr val="156082">
                  <a:alpha val="0"/>
                </a:srgbClr>
              </a:gs>
              <a:gs pos="99000">
                <a:srgbClr val="000000">
                  <a:alpha val="73333"/>
                </a:srgbClr>
              </a:gs>
              <a:gs pos="100000">
                <a:srgbClr val="000000">
                  <a:alpha val="73333"/>
                </a:srgbClr>
              </a:gs>
            </a:gsLst>
            <a:lin ang="203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 txBox="1"/>
          <p:nvPr>
            <p:ph type="ctrTitle"/>
          </p:nvPr>
        </p:nvSpPr>
        <p:spPr>
          <a:xfrm>
            <a:off x="1028697" y="261648"/>
            <a:ext cx="7533018" cy="6582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Play"/>
              <a:buNone/>
            </a:pPr>
            <a:r>
              <a:rPr lang="en-GB" sz="3000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Background to LGPS</a:t>
            </a:r>
            <a:endParaRPr/>
          </a:p>
        </p:txBody>
      </p:sp>
      <p:grpSp>
        <p:nvGrpSpPr>
          <p:cNvPr id="77" name="Google Shape;77;p2"/>
          <p:cNvGrpSpPr/>
          <p:nvPr/>
        </p:nvGrpSpPr>
        <p:grpSpPr>
          <a:xfrm>
            <a:off x="508477" y="2076735"/>
            <a:ext cx="8145000" cy="2160001"/>
            <a:chOff x="25435" y="492301"/>
            <a:chExt cx="8145000" cy="2160001"/>
          </a:xfrm>
        </p:grpSpPr>
        <p:sp>
          <p:nvSpPr>
            <p:cNvPr id="78" name="Google Shape;78;p2"/>
            <p:cNvSpPr/>
            <p:nvPr/>
          </p:nvSpPr>
          <p:spPr>
            <a:xfrm>
              <a:off x="376435" y="492301"/>
              <a:ext cx="1098000" cy="1098000"/>
            </a:xfrm>
            <a:prstGeom prst="ellipse">
              <a:avLst/>
            </a:prstGeom>
            <a:solidFill>
              <a:srgbClr val="E9713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10435" y="726301"/>
              <a:ext cx="630000" cy="6300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25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2"/>
            <p:cNvSpPr txBox="1"/>
            <p:nvPr/>
          </p:nvSpPr>
          <p:spPr>
            <a:xfrm>
              <a:off x="25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None/>
              </a:pPr>
              <a:r>
                <a:rPr b="0" i="0" lang="en-GB" sz="13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SCHEME FOR LOCAL GOVT EMPLOYEES +</a:t>
              </a:r>
              <a:endPara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2491435" y="492301"/>
              <a:ext cx="1098000" cy="1098000"/>
            </a:xfrm>
            <a:prstGeom prst="ellipse">
              <a:avLst/>
            </a:prstGeom>
            <a:solidFill>
              <a:srgbClr val="176B2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2725435" y="726301"/>
              <a:ext cx="630000" cy="630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2140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2"/>
            <p:cNvSpPr txBox="1"/>
            <p:nvPr/>
          </p:nvSpPr>
          <p:spPr>
            <a:xfrm>
              <a:off x="2140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None/>
              </a:pPr>
              <a:r>
                <a:rPr b="0" i="0" lang="en-GB" sz="13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FULLY FUNDED SCHEME (CONTRIBUTIONS + INVESTMENTS)</a:t>
              </a:r>
              <a:endPara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4606435" y="492301"/>
              <a:ext cx="1098000" cy="1098000"/>
            </a:xfrm>
            <a:prstGeom prst="ellipse">
              <a:avLst/>
            </a:prstGeom>
            <a:solidFill>
              <a:srgbClr val="0C9ED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4840435" y="726301"/>
              <a:ext cx="630000" cy="6300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4255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2"/>
            <p:cNvSpPr txBox="1"/>
            <p:nvPr/>
          </p:nvSpPr>
          <p:spPr>
            <a:xfrm>
              <a:off x="4255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None/>
              </a:pPr>
              <a:r>
                <a:rPr b="0" i="0" lang="en-GB" sz="13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TOTAL VALUE OF £391.5 BN</a:t>
              </a:r>
              <a:endPara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721435" y="492301"/>
              <a:ext cx="1098000" cy="1098000"/>
            </a:xfrm>
            <a:prstGeom prst="ellipse">
              <a:avLst/>
            </a:prstGeom>
            <a:solidFill>
              <a:srgbClr val="A0289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955435" y="726301"/>
              <a:ext cx="630000" cy="63000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370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2"/>
            <p:cNvSpPr txBox="1"/>
            <p:nvPr/>
          </p:nvSpPr>
          <p:spPr>
            <a:xfrm>
              <a:off x="6370435" y="1932302"/>
              <a:ext cx="1800000" cy="72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None/>
              </a:pPr>
              <a:r>
                <a:rPr b="0" i="0" lang="en-GB" sz="13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6.7 MILLION MEMBERS </a:t>
              </a:r>
              <a:endParaRPr b="0" i="0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3"/>
          <p:cNvSpPr/>
          <p:nvPr/>
        </p:nvSpPr>
        <p:spPr>
          <a:xfrm flipH="1">
            <a:off x="0" y="0"/>
            <a:ext cx="9143997" cy="1193055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F4861"/>
              </a:gs>
            </a:gsLst>
            <a:lin ang="8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3"/>
          <p:cNvSpPr/>
          <p:nvPr/>
        </p:nvSpPr>
        <p:spPr>
          <a:xfrm flipH="1" rot="10800000">
            <a:off x="-2" y="0"/>
            <a:ext cx="6086479" cy="1193056"/>
          </a:xfrm>
          <a:prstGeom prst="rect">
            <a:avLst/>
          </a:prstGeom>
          <a:gradFill>
            <a:gsLst>
              <a:gs pos="0">
                <a:srgbClr val="156082">
                  <a:alpha val="0"/>
                </a:srgbClr>
              </a:gs>
              <a:gs pos="20000">
                <a:srgbClr val="156082">
                  <a:alpha val="0"/>
                </a:srgbClr>
              </a:gs>
              <a:gs pos="100000">
                <a:srgbClr val="0A3041">
                  <a:alpha val="54509"/>
                </a:srgbClr>
              </a:gs>
            </a:gsLst>
            <a:lin ang="13800001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3"/>
          <p:cNvSpPr/>
          <p:nvPr/>
        </p:nvSpPr>
        <p:spPr>
          <a:xfrm flipH="1">
            <a:off x="6086474" y="0"/>
            <a:ext cx="3057523" cy="1193055"/>
          </a:xfrm>
          <a:prstGeom prst="rect">
            <a:avLst/>
          </a:prstGeom>
          <a:gradFill>
            <a:gsLst>
              <a:gs pos="0">
                <a:srgbClr val="156082">
                  <a:alpha val="65490"/>
                </a:srgbClr>
              </a:gs>
              <a:gs pos="100000">
                <a:srgbClr val="000000">
                  <a:alpha val="29411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344512" y="0"/>
            <a:ext cx="8799485" cy="1198074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0000">
                <a:srgbClr val="000000">
                  <a:alpha val="0"/>
                </a:srgbClr>
              </a:gs>
              <a:gs pos="99000">
                <a:srgbClr val="0A3041">
                  <a:alpha val="51372"/>
                </a:srgbClr>
              </a:gs>
              <a:gs pos="100000">
                <a:srgbClr val="0A3041">
                  <a:alpha val="51372"/>
                </a:srgbClr>
              </a:gs>
            </a:gsLst>
            <a:lin ang="16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>
            <p:ph type="ctrTitle"/>
          </p:nvPr>
        </p:nvSpPr>
        <p:spPr>
          <a:xfrm>
            <a:off x="1028699" y="220903"/>
            <a:ext cx="7421963" cy="7752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Play"/>
              <a:buNone/>
            </a:pPr>
            <a:r>
              <a:rPr lang="en-GB" sz="3000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National picture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311250" y="1356300"/>
            <a:ext cx="4609885" cy="354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None/>
            </a:pPr>
            <a:r>
              <a:rPr b="1" lang="en-GB" sz="27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Top 10 LGPS investors in Israeli genocide and apartheid</a:t>
            </a:r>
            <a:endParaRPr/>
          </a:p>
          <a:p>
            <a:pPr indent="0" lvl="0" marL="457200" rtl="0" algn="l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r>
              <a:t/>
            </a:r>
            <a:endParaRPr b="1" sz="270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457200" rtl="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ts val="2700"/>
              <a:buNone/>
            </a:pPr>
            <a:r>
              <a:rPr b="1" lang="en-GB" sz="2700">
                <a:solidFill>
                  <a:srgbClr val="000000"/>
                </a:solidFill>
                <a:latin typeface="Nunito"/>
                <a:ea typeface="Nunito"/>
                <a:cs typeface="Nunito"/>
                <a:sym typeface="Nunito"/>
              </a:rPr>
              <a:t>(source and image: PSC)</a:t>
            </a:r>
            <a:endParaRPr/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9031" l="14983" r="13200" t="22949"/>
          <a:stretch/>
        </p:blipFill>
        <p:spPr>
          <a:xfrm>
            <a:off x="5216714" y="1356300"/>
            <a:ext cx="3616036" cy="34248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"/>
          <p:cNvSpPr/>
          <p:nvPr/>
        </p:nvSpPr>
        <p:spPr>
          <a:xfrm flipH="1" rot="5400000">
            <a:off x="-1063154" y="1063154"/>
            <a:ext cx="5156864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0F4861"/>
              </a:gs>
            </a:gsLst>
            <a:lin ang="18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4"/>
          <p:cNvSpPr/>
          <p:nvPr/>
        </p:nvSpPr>
        <p:spPr>
          <a:xfrm rot="-5400000">
            <a:off x="-118871" y="1995355"/>
            <a:ext cx="3266696" cy="3028952"/>
          </a:xfrm>
          <a:prstGeom prst="rect">
            <a:avLst/>
          </a:prstGeom>
          <a:gradFill>
            <a:gsLst>
              <a:gs pos="0">
                <a:srgbClr val="156082">
                  <a:alpha val="49411"/>
                </a:srgbClr>
              </a:gs>
              <a:gs pos="100000">
                <a:srgbClr val="0A3041">
                  <a:alpha val="0"/>
                </a:srgbClr>
              </a:gs>
            </a:gsLst>
            <a:lin ang="11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"/>
          <p:cNvSpPr/>
          <p:nvPr/>
        </p:nvSpPr>
        <p:spPr>
          <a:xfrm flipH="1" rot="-5400000">
            <a:off x="-885662" y="1228564"/>
            <a:ext cx="5143179" cy="2686051"/>
          </a:xfrm>
          <a:prstGeom prst="rect">
            <a:avLst/>
          </a:prstGeom>
          <a:gradFill>
            <a:gsLst>
              <a:gs pos="0">
                <a:srgbClr val="000000">
                  <a:alpha val="58431"/>
                </a:srgbClr>
              </a:gs>
              <a:gs pos="69000">
                <a:srgbClr val="156082">
                  <a:alpha val="0"/>
                </a:srgbClr>
              </a:gs>
              <a:gs pos="100000">
                <a:srgbClr val="156082">
                  <a:alpha val="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/>
          <p:nvPr/>
        </p:nvSpPr>
        <p:spPr>
          <a:xfrm rot="6097846">
            <a:off x="-560516" y="900984"/>
            <a:ext cx="3606227" cy="3066500"/>
          </a:xfrm>
          <a:custGeom>
            <a:rect b="b" l="l" r="r" t="t"/>
            <a:pathLst>
              <a:path extrusionOk="0" h="4088666" w="4808302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0">
                <a:srgbClr val="43AFE2">
                  <a:alpha val="0"/>
                </a:srgbClr>
              </a:gs>
              <a:gs pos="39000">
                <a:srgbClr val="43AFE2">
                  <a:alpha val="0"/>
                </a:srgbClr>
              </a:gs>
              <a:gs pos="100000">
                <a:srgbClr val="0F4861">
                  <a:alpha val="25490"/>
                </a:srgbClr>
              </a:gs>
            </a:gsLst>
            <a:lin ang="18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 txBox="1"/>
          <p:nvPr>
            <p:ph type="ctrTitle"/>
          </p:nvPr>
        </p:nvSpPr>
        <p:spPr>
          <a:xfrm>
            <a:off x="495024" y="2075325"/>
            <a:ext cx="2405100" cy="23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Play"/>
              <a:buNone/>
            </a:pPr>
            <a:r>
              <a:rPr lang="en-GB" sz="3000" u="sng">
                <a:solidFill>
                  <a:srgbClr val="FFFFFF"/>
                </a:solidFill>
              </a:rPr>
              <a:t>Divestment “successes”</a:t>
            </a:r>
            <a:endParaRPr/>
          </a:p>
        </p:txBody>
      </p:sp>
      <p:graphicFrame>
        <p:nvGraphicFramePr>
          <p:cNvPr id="116" name="Google Shape;116;p4"/>
          <p:cNvGraphicFramePr/>
          <p:nvPr/>
        </p:nvGraphicFramePr>
        <p:xfrm>
          <a:off x="4177645" y="350406"/>
          <a:ext cx="3000000" cy="3000000"/>
        </p:xfrm>
        <a:graphic>
          <a:graphicData uri="http://schemas.openxmlformats.org/drawingml/2006/table">
            <a:tbl>
              <a:tblPr bandRow="1" firstRow="1">
                <a:solidFill>
                  <a:srgbClr val="3F3F3F"/>
                </a:solidFill>
                <a:tableStyleId>{5AB5B37B-D10F-41CE-A580-4FD7E99216A4}</a:tableStyleId>
              </a:tblPr>
              <a:tblGrid>
                <a:gridCol w="1365900"/>
                <a:gridCol w="3257550"/>
              </a:tblGrid>
              <a:tr h="694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b="0" lang="en-GB" sz="2200" u="none" cap="none" strike="noStrike">
                          <a:solidFill>
                            <a:schemeClr val="lt1"/>
                          </a:solidFill>
                        </a:rPr>
                        <a:t>July ’24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b="0" lang="en-GB" sz="2200" u="none" cap="none" strike="noStrike">
                          <a:solidFill>
                            <a:schemeClr val="lt1"/>
                          </a:solidFill>
                        </a:rPr>
                        <a:t>Waltham Forest, Islington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74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Sept ’24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Lewisham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</a:tr>
              <a:tr h="74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Nov ‘24 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3F3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Manchester, Trafford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3F3F"/>
                    </a:solidFill>
                  </a:tcPr>
                </a:tc>
              </a:tr>
              <a:tr h="74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Jan ’25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Bristol, Tower Hamlets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262626"/>
                    </a:solidFill>
                  </a:tcPr>
                </a:tc>
              </a:tr>
              <a:tr h="749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Feb ’25</a:t>
                      </a:r>
                      <a:endParaRPr sz="1400" u="none" cap="none" strike="noStrike"/>
                    </a:p>
                  </a:txBody>
                  <a:tcPr marT="146675" marB="146675" marR="146675" marL="190675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3F3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200"/>
                        <a:buFont typeface="Arial"/>
                        <a:buNone/>
                      </a:pPr>
                      <a:r>
                        <a:rPr lang="en-GB" sz="2200" u="none" cap="none" strike="sngStrike">
                          <a:solidFill>
                            <a:srgbClr val="FF0000"/>
                          </a:solidFill>
                        </a:rPr>
                        <a:t>Sheffield</a:t>
                      </a:r>
                      <a:r>
                        <a:rPr lang="en-GB" sz="2200" u="none" cap="none" strike="noStrike">
                          <a:solidFill>
                            <a:schemeClr val="lt1"/>
                          </a:solidFill>
                        </a:rPr>
                        <a:t>, North Somerset</a:t>
                      </a:r>
                      <a:endParaRPr sz="2200" u="none" cap="none" strike="sngStrike">
                        <a:solidFill>
                          <a:srgbClr val="FF0000"/>
                        </a:solidFill>
                      </a:endParaRPr>
                    </a:p>
                  </a:txBody>
                  <a:tcPr marT="146675" marB="146675" marR="146675" marL="190675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F3F3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/>
          <p:nvPr/>
        </p:nvSpPr>
        <p:spPr>
          <a:xfrm flipH="1" rot="5400000">
            <a:off x="-1057563" y="1057562"/>
            <a:ext cx="5143500" cy="3028377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0F486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/>
          <p:nvPr/>
        </p:nvSpPr>
        <p:spPr>
          <a:xfrm flipH="1" rot="5400000">
            <a:off x="-1057564" y="1065164"/>
            <a:ext cx="51434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45490"/>
                </a:srgbClr>
              </a:gs>
              <a:gs pos="100000">
                <a:srgbClr val="156082">
                  <a:alpha val="45490"/>
                </a:srgbClr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5"/>
          <p:cNvSpPr/>
          <p:nvPr/>
        </p:nvSpPr>
        <p:spPr>
          <a:xfrm flipH="1" rot="5400000">
            <a:off x="575942" y="2691064"/>
            <a:ext cx="1876484" cy="3028381"/>
          </a:xfrm>
          <a:prstGeom prst="rect">
            <a:avLst/>
          </a:prstGeom>
          <a:gradFill>
            <a:gsLst>
              <a:gs pos="0">
                <a:srgbClr val="156082">
                  <a:alpha val="28235"/>
                </a:srgbClr>
              </a:gs>
              <a:gs pos="2000">
                <a:srgbClr val="156082">
                  <a:alpha val="28235"/>
                </a:srgbClr>
              </a:gs>
              <a:gs pos="100000">
                <a:srgbClr val="000000">
                  <a:alpha val="29411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/>
          <p:nvPr/>
        </p:nvSpPr>
        <p:spPr>
          <a:xfrm rot="-964587">
            <a:off x="-376302" y="727288"/>
            <a:ext cx="2925267" cy="3134219"/>
          </a:xfrm>
          <a:custGeom>
            <a:rect b="b" l="l" r="r" t="t"/>
            <a:pathLst>
              <a:path extrusionOk="0" h="4178958" w="3900357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0">
                <a:srgbClr val="000000">
                  <a:alpha val="0"/>
                </a:srgbClr>
              </a:gs>
              <a:gs pos="29000">
                <a:srgbClr val="000000">
                  <a:alpha val="0"/>
                </a:srgbClr>
              </a:gs>
              <a:gs pos="100000">
                <a:srgbClr val="156082">
                  <a:alpha val="42352"/>
                </a:srgbClr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/>
          <p:nvPr/>
        </p:nvSpPr>
        <p:spPr>
          <a:xfrm flipH="1" rot="5400000">
            <a:off x="-1057570" y="1049957"/>
            <a:ext cx="5143502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43AFE2">
                  <a:alpha val="10588"/>
                </a:srgbClr>
              </a:gs>
              <a:gs pos="100000">
                <a:srgbClr val="43AFE2">
                  <a:alpha val="10588"/>
                </a:srgbClr>
              </a:gs>
            </a:gsLst>
            <a:lin ang="7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 txBox="1"/>
          <p:nvPr>
            <p:ph type="title"/>
          </p:nvPr>
        </p:nvSpPr>
        <p:spPr>
          <a:xfrm>
            <a:off x="350041" y="440142"/>
            <a:ext cx="2401025" cy="64123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Play"/>
              <a:buNone/>
            </a:pPr>
            <a:r>
              <a:rPr lang="en-GB" sz="5300">
                <a:solidFill>
                  <a:srgbClr val="FFFFFF"/>
                </a:solidFill>
              </a:rPr>
              <a:t>SYPA</a:t>
            </a:r>
            <a:r>
              <a:rPr lang="en-GB" sz="3000">
                <a:solidFill>
                  <a:srgbClr val="FFFFFF"/>
                </a:solidFill>
              </a:rPr>
              <a:t> </a:t>
            </a:r>
            <a:endParaRPr/>
          </a:p>
        </p:txBody>
      </p:sp>
      <p:sp>
        <p:nvSpPr>
          <p:cNvPr id="129" name="Google Shape;129;p5"/>
          <p:cNvSpPr txBox="1"/>
          <p:nvPr>
            <p:ph idx="1" type="body"/>
          </p:nvPr>
        </p:nvSpPr>
        <p:spPr>
          <a:xfrm>
            <a:off x="3607694" y="487110"/>
            <a:ext cx="4916510" cy="41595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2500" lnSpcReduction="20000"/>
          </a:bodyPr>
          <a:lstStyle/>
          <a:p>
            <a:pPr indent="-171450" lvl="0" marL="17145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179 903 scheme members</a:t>
            </a:r>
            <a:endParaRPr/>
          </a:p>
          <a:p>
            <a:pPr indent="-171450" lvl="0" marL="17145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Assets of c.£11bn</a:t>
            </a:r>
            <a:endParaRPr/>
          </a:p>
          <a:p>
            <a:pPr indent="-171450" lvl="0" marL="17145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130-150% funded</a:t>
            </a:r>
            <a:endParaRPr/>
          </a:p>
          <a:p>
            <a:pPr indent="-171450" lvl="0" marL="17145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c.£255.7m investment in fossil fuels (2.3% of total fund)</a:t>
            </a:r>
            <a:endParaRPr/>
          </a:p>
          <a:p>
            <a:pPr indent="-171450" lvl="0" marL="17145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c.£108m investments in defence companies (1% of total fund)</a:t>
            </a:r>
            <a:endParaRPr/>
          </a:p>
          <a:p>
            <a:pPr indent="-171450" lvl="0" marL="171450" rtl="0" algn="l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GB" sz="2000"/>
              <a:t>£4.8m invested in Israel (0.04% of fund), </a:t>
            </a:r>
            <a:r>
              <a:rPr lang="en-GB" sz="2000" strike="sngStrike"/>
              <a:t>incl. £1.4 in govt bonds</a:t>
            </a:r>
            <a:endParaRPr strike="sngStrike"/>
          </a:p>
          <a:p>
            <a:pPr indent="-83375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1500"/>
          </a:p>
        </p:txBody>
      </p:sp>
      <p:sp>
        <p:nvSpPr>
          <p:cNvPr id="130" name="Google Shape;130;p5"/>
          <p:cNvSpPr txBox="1"/>
          <p:nvPr/>
        </p:nvSpPr>
        <p:spPr>
          <a:xfrm>
            <a:off x="393047" y="2739187"/>
            <a:ext cx="2242268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GB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Investments in Israel, defence and fossil fuels total just 3.3% of fund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2"/>
          <p:cNvSpPr/>
          <p:nvPr/>
        </p:nvSpPr>
        <p:spPr>
          <a:xfrm>
            <a:off x="0" y="-2493"/>
            <a:ext cx="9144000" cy="5145993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2"/>
          <p:cNvSpPr/>
          <p:nvPr/>
        </p:nvSpPr>
        <p:spPr>
          <a:xfrm>
            <a:off x="0" y="0"/>
            <a:ext cx="8840065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2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22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</a:pPr>
            <a:r>
              <a:rPr lang="en-GB"/>
              <a:t>Challenges	</a:t>
            </a:r>
            <a:endParaRPr/>
          </a:p>
        </p:txBody>
      </p:sp>
      <p:sp>
        <p:nvSpPr>
          <p:cNvPr id="139" name="Google Shape;139;p22"/>
          <p:cNvSpPr txBox="1"/>
          <p:nvPr>
            <p:ph idx="1" type="body"/>
          </p:nvPr>
        </p:nvSpPr>
        <p:spPr>
          <a:xfrm>
            <a:off x="628650" y="1508124"/>
            <a:ext cx="3822700" cy="31245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Fiduciary duty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“</a:t>
            </a:r>
            <a:r>
              <a:rPr lang="en-GB" sz="1500"/>
              <a:t>Responsible” Investment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Divestment vs Engagement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GB" sz="1500"/>
              <a:t>Pension pooling</a:t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a8d014a334_0_9"/>
          <p:cNvSpPr/>
          <p:nvPr/>
        </p:nvSpPr>
        <p:spPr>
          <a:xfrm>
            <a:off x="0" y="-2493"/>
            <a:ext cx="9144000" cy="51459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g3a8d014a334_0_9"/>
          <p:cNvSpPr/>
          <p:nvPr/>
        </p:nvSpPr>
        <p:spPr>
          <a:xfrm>
            <a:off x="0" y="0"/>
            <a:ext cx="8840066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g3a8d014a334_0_9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g3a8d014a334_0_9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</a:pPr>
            <a:r>
              <a:rPr lang="en-GB" sz="4400"/>
              <a:t>Fiduciary duty</a:t>
            </a:r>
            <a:endParaRPr/>
          </a:p>
        </p:txBody>
      </p:sp>
      <p:sp>
        <p:nvSpPr>
          <p:cNvPr id="148" name="Google Shape;148;g3a8d014a334_0_9"/>
          <p:cNvSpPr txBox="1"/>
          <p:nvPr>
            <p:ph idx="1" type="body"/>
          </p:nvPr>
        </p:nvSpPr>
        <p:spPr>
          <a:xfrm>
            <a:off x="628650" y="1508125"/>
            <a:ext cx="80949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Fiduciary duty: decisions can only be made to maximise assets OR leave your conscience, ethics, morals (and belief in science) at the door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Scheme Advisory Board legal opinions. 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t/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GB" sz="1500"/>
              <a:t>Pension pooling</a:t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a8d014a334_0_27"/>
          <p:cNvSpPr/>
          <p:nvPr/>
        </p:nvSpPr>
        <p:spPr>
          <a:xfrm>
            <a:off x="0" y="-2493"/>
            <a:ext cx="9144000" cy="51459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g3a8d014a334_0_27"/>
          <p:cNvSpPr/>
          <p:nvPr/>
        </p:nvSpPr>
        <p:spPr>
          <a:xfrm>
            <a:off x="0" y="0"/>
            <a:ext cx="8840066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g3a8d014a334_0_27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g3a8d014a334_0_2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</a:pPr>
            <a:r>
              <a:rPr lang="en-GB" sz="4400"/>
              <a:t>“Responsible” Investment</a:t>
            </a:r>
            <a:endParaRPr/>
          </a:p>
        </p:txBody>
      </p:sp>
      <p:sp>
        <p:nvSpPr>
          <p:cNvPr id="157" name="Google Shape;157;g3a8d014a334_0_27"/>
          <p:cNvSpPr txBox="1"/>
          <p:nvPr>
            <p:ph idx="1" type="body"/>
          </p:nvPr>
        </p:nvSpPr>
        <p:spPr>
          <a:xfrm>
            <a:off x="628650" y="1508125"/>
            <a:ext cx="80949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Fiduciary duty: decisions can only be made if in narrow financial interest of scheme members OR leave your conscience, ethics and morals at the door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Scheme Advisory Board legal opinions. 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Divestment vs Engagement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GB" sz="1500"/>
              <a:t>Pension pooling</a:t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04040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a8d014a334_0_35"/>
          <p:cNvSpPr/>
          <p:nvPr/>
        </p:nvSpPr>
        <p:spPr>
          <a:xfrm>
            <a:off x="0" y="-2493"/>
            <a:ext cx="9144000" cy="51459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g3a8d014a334_0_35"/>
          <p:cNvSpPr/>
          <p:nvPr/>
        </p:nvSpPr>
        <p:spPr>
          <a:xfrm>
            <a:off x="0" y="0"/>
            <a:ext cx="8840066" cy="5143500"/>
          </a:xfrm>
          <a:custGeom>
            <a:rect b="b" l="l" r="r" t="t"/>
            <a:pathLst>
              <a:path extrusionOk="0" h="6858000" w="11786754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g3a8d014a334_0_35"/>
          <p:cNvSpPr/>
          <p:nvPr/>
        </p:nvSpPr>
        <p:spPr>
          <a:xfrm>
            <a:off x="0" y="0"/>
            <a:ext cx="2686050" cy="5143500"/>
          </a:xfrm>
          <a:custGeom>
            <a:rect b="b" l="l" r="r" t="t"/>
            <a:pathLst>
              <a:path extrusionOk="0" h="6858000" w="35814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3a8d014a334_0_3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Play"/>
              <a:buNone/>
            </a:pPr>
            <a:r>
              <a:rPr lang="en-GB" sz="4400"/>
              <a:t>Divestment vs engagement</a:t>
            </a:r>
            <a:endParaRPr/>
          </a:p>
        </p:txBody>
      </p:sp>
      <p:sp>
        <p:nvSpPr>
          <p:cNvPr id="166" name="Google Shape;166;g3a8d014a334_0_35"/>
          <p:cNvSpPr txBox="1"/>
          <p:nvPr>
            <p:ph idx="1" type="body"/>
          </p:nvPr>
        </p:nvSpPr>
        <p:spPr>
          <a:xfrm>
            <a:off x="628650" y="1508125"/>
            <a:ext cx="8094900" cy="312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Fiduciary duty: decisions can only be made if in narrow financial interest of scheme members OR leave your conscience, ethics and morals at the door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Scheme Advisory Board legal opinions. 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Char char="•"/>
            </a:pPr>
            <a:r>
              <a:rPr lang="en-GB" sz="1500"/>
              <a:t>Divestment vs Engagement</a:t>
            </a:r>
            <a:endParaRPr sz="1500"/>
          </a:p>
          <a:p>
            <a:pPr indent="0" lvl="0" marL="45720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  <a:p>
            <a:pPr indent="-17145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SzPts val="1500"/>
              <a:buChar char="•"/>
            </a:pPr>
            <a:r>
              <a:rPr lang="en-GB" sz="1500"/>
              <a:t>Pension pooling</a:t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  <a:p>
            <a:pPr indent="9525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</a:pPr>
            <a:r>
              <a:t/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